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60" r:id="rId4"/>
    <p:sldId id="261" r:id="rId5"/>
    <p:sldId id="264" r:id="rId6"/>
    <p:sldId id="263" r:id="rId7"/>
    <p:sldId id="267" r:id="rId8"/>
    <p:sldId id="266" r:id="rId9"/>
    <p:sldId id="268" r:id="rId10"/>
    <p:sldId id="269" r:id="rId11"/>
    <p:sldId id="270" r:id="rId12"/>
    <p:sldId id="271" r:id="rId13"/>
    <p:sldId id="25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7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B7F4FF-00A3-4AC8-BB12-8B00B08F7840}" v="5" dt="2024-11-02T15:37:02.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50" autoAdjust="0"/>
    <p:restoredTop sz="93404" autoAdjust="0"/>
  </p:normalViewPr>
  <p:slideViewPr>
    <p:cSldViewPr snapToGrid="0" showGuides="1">
      <p:cViewPr varScale="1">
        <p:scale>
          <a:sx n="121" d="100"/>
          <a:sy n="121" d="100"/>
        </p:scale>
        <p:origin x="96" y="328"/>
      </p:cViewPr>
      <p:guideLst>
        <p:guide orient="horz" pos="2112"/>
        <p:guide pos="3792"/>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557A6-151E-41DF-BE4C-EB7B413A448B}" type="datetimeFigureOut">
              <a:rPr lang="en-US" smtClean="0"/>
              <a:pPr/>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01F9C3-567F-45F5-AC9B-E8C33077F142}" type="slidenum">
              <a:rPr lang="en-US" smtClean="0"/>
              <a:pPr/>
              <a:t>‹#›</a:t>
            </a:fld>
            <a:endParaRPr lang="en-US"/>
          </a:p>
        </p:txBody>
      </p:sp>
    </p:spTree>
    <p:extLst>
      <p:ext uri="{BB962C8B-B14F-4D97-AF65-F5344CB8AC3E}">
        <p14:creationId xmlns:p14="http://schemas.microsoft.com/office/powerpoint/2010/main" val="3297561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04B1799-2A8B-4F90-A2DE-8D365CCFDA27}" type="slidenum">
              <a:rPr lang="en-US" altLang="en-US" smtClean="0">
                <a:solidFill>
                  <a:srgbClr val="000000"/>
                </a:solidFill>
                <a:cs typeface="Arial" panose="020B0604020202020204" pitchFamily="34" charset="0"/>
              </a:rPr>
              <a:pPr fontAlgn="base">
                <a:spcBef>
                  <a:spcPct val="0"/>
                </a:spcBef>
                <a:spcAft>
                  <a:spcPct val="0"/>
                </a:spcAft>
              </a:pPr>
              <a:t>1</a:t>
            </a:fld>
            <a:endParaRPr lang="en-US" altLang="en-US">
              <a:solidFill>
                <a:srgbClr val="000000"/>
              </a:solidFill>
              <a:cs typeface="Arial" panose="020B0604020202020204" pitchFamily="34" charset="0"/>
            </a:endParaRPr>
          </a:p>
        </p:txBody>
      </p:sp>
    </p:spTree>
    <p:extLst>
      <p:ext uri="{BB962C8B-B14F-4D97-AF65-F5344CB8AC3E}">
        <p14:creationId xmlns:p14="http://schemas.microsoft.com/office/powerpoint/2010/main" val="323736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A4281AB-AB39-4E58-B522-ADA65476521E}" type="slidenum">
              <a:rPr lang="en-AU" altLang="en-US" smtClean="0">
                <a:solidFill>
                  <a:srgbClr val="000000"/>
                </a:solidFill>
              </a:rPr>
              <a:pPr fontAlgn="base">
                <a:spcBef>
                  <a:spcPct val="0"/>
                </a:spcBef>
                <a:spcAft>
                  <a:spcPct val="0"/>
                </a:spcAft>
              </a:pPr>
              <a:t>2</a:t>
            </a:fld>
            <a:endParaRPr lang="en-AU" altLang="en-US">
              <a:solidFill>
                <a:srgbClr val="000000"/>
              </a:solidFill>
            </a:endParaRPr>
          </a:p>
        </p:txBody>
      </p:sp>
    </p:spTree>
    <p:extLst>
      <p:ext uri="{BB962C8B-B14F-4D97-AF65-F5344CB8AC3E}">
        <p14:creationId xmlns:p14="http://schemas.microsoft.com/office/powerpoint/2010/main" val="151530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Y, </a:t>
            </a:r>
          </a:p>
        </p:txBody>
      </p:sp>
      <p:sp>
        <p:nvSpPr>
          <p:cNvPr id="4" name="Slide Number Placeholder 3"/>
          <p:cNvSpPr>
            <a:spLocks noGrp="1"/>
          </p:cNvSpPr>
          <p:nvPr>
            <p:ph type="sldNum" sz="quarter" idx="5"/>
          </p:nvPr>
        </p:nvSpPr>
        <p:spPr/>
        <p:txBody>
          <a:bodyPr/>
          <a:lstStyle/>
          <a:p>
            <a:fld id="{E501F9C3-567F-45F5-AC9B-E8C33077F142}" type="slidenum">
              <a:rPr lang="en-US" smtClean="0"/>
              <a:pPr/>
              <a:t>4</a:t>
            </a:fld>
            <a:endParaRPr lang="en-US"/>
          </a:p>
        </p:txBody>
      </p:sp>
    </p:spTree>
    <p:extLst>
      <p:ext uri="{BB962C8B-B14F-4D97-AF65-F5344CB8AC3E}">
        <p14:creationId xmlns:p14="http://schemas.microsoft.com/office/powerpoint/2010/main" val="2858218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F789B61-8302-4936-8A35-60CFFA274B27}" type="slidenum">
              <a:rPr lang="en-US" altLang="en-US" smtClean="0"/>
              <a:pPr fontAlgn="base">
                <a:spcBef>
                  <a:spcPct val="0"/>
                </a:spcBef>
                <a:spcAft>
                  <a:spcPct val="0"/>
                </a:spcAft>
              </a:pPr>
              <a:t>13</a:t>
            </a:fld>
            <a:endParaRPr lang="en-US" altLang="en-US"/>
          </a:p>
        </p:txBody>
      </p:sp>
    </p:spTree>
    <p:extLst>
      <p:ext uri="{BB962C8B-B14F-4D97-AF65-F5344CB8AC3E}">
        <p14:creationId xmlns:p14="http://schemas.microsoft.com/office/powerpoint/2010/main" val="2051856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E2A6CF1-CD04-494A-B46C-D427A09F59CE}"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1630665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2A6CF1-CD04-494A-B46C-D427A09F59CE}"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398365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2A6CF1-CD04-494A-B46C-D427A09F59CE}"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303529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2A6CF1-CD04-494A-B46C-D427A09F59CE}"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1510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A6CF1-CD04-494A-B46C-D427A09F59CE}"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1980385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2A6CF1-CD04-494A-B46C-D427A09F59CE}" type="datetimeFigureOut">
              <a:rPr lang="en-US" smtClean="0"/>
              <a:pPr/>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916544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E2A6CF1-CD04-494A-B46C-D427A09F59CE}" type="datetimeFigureOut">
              <a:rPr lang="en-US" smtClean="0"/>
              <a:pPr/>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779522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2A6CF1-CD04-494A-B46C-D427A09F59CE}" type="datetimeFigureOut">
              <a:rPr lang="en-US" smtClean="0"/>
              <a:pPr/>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2638978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A6CF1-CD04-494A-B46C-D427A09F59CE}" type="datetimeFigureOut">
              <a:rPr lang="en-US" smtClean="0"/>
              <a:pPr/>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2024742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2A6CF1-CD04-494A-B46C-D427A09F59CE}" type="datetimeFigureOut">
              <a:rPr lang="en-US" smtClean="0"/>
              <a:pPr/>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850358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2A6CF1-CD04-494A-B46C-D427A09F59CE}" type="datetimeFigureOut">
              <a:rPr lang="en-US" smtClean="0"/>
              <a:pPr/>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25A686-80CC-475E-9614-FBC123BF82E5}" type="slidenum">
              <a:rPr lang="en-US" smtClean="0"/>
              <a:pPr/>
              <a:t>‹#›</a:t>
            </a:fld>
            <a:endParaRPr lang="en-US"/>
          </a:p>
        </p:txBody>
      </p:sp>
    </p:spTree>
    <p:extLst>
      <p:ext uri="{BB962C8B-B14F-4D97-AF65-F5344CB8AC3E}">
        <p14:creationId xmlns:p14="http://schemas.microsoft.com/office/powerpoint/2010/main" val="3980684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A6CF1-CD04-494A-B46C-D427A09F59CE}" type="datetimeFigureOut">
              <a:rPr lang="en-US" smtClean="0"/>
              <a:pPr/>
              <a:t>9/8/2026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25A686-80CC-475E-9614-FBC123BF82E5}" type="slidenum">
              <a:rPr lang="en-US" smtClean="0"/>
              <a:pPr/>
              <a:t>‹#›</a:t>
            </a:fld>
            <a:endParaRPr lang="en-US"/>
          </a:p>
        </p:txBody>
      </p:sp>
    </p:spTree>
    <p:extLst>
      <p:ext uri="{BB962C8B-B14F-4D97-AF65-F5344CB8AC3E}">
        <p14:creationId xmlns:p14="http://schemas.microsoft.com/office/powerpoint/2010/main" val="1813570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player.vimeo.com/video/99069436?app_id=12296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9VRwMghIemo?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ideo" Target="https://www.youtube.com/embed/wuA-SLNeEpw?feature=oembed" TargetMode="Externa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player.vimeo.com/video/95310708?app_id=122963"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8Ui-g2rPgxA?feature=oembed" TargetMode="Externa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video" Target="https://www.youtube.com/embed/_mLn99CQubI?feature=oembed" TargetMode="Externa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jg99M8zt7OA?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bwMode="auto">
          <a:ln>
            <a:miter lim="800000"/>
            <a:headEnd/>
            <a:tailEnd/>
          </a:ln>
        </p:spPr>
        <p:txBody>
          <a:bodyPr/>
          <a:lstStyle/>
          <a:p>
            <a:pPr>
              <a:defRPr/>
            </a:pPr>
            <a:fld id="{55AFF7ED-B7E7-44C5-8E24-0E8F7EA48973}" type="slidenum">
              <a:rPr lang="en-US" altLang="en-US">
                <a:cs typeface="Arial" charset="0"/>
              </a:rPr>
              <a:pPr>
                <a:defRPr/>
              </a:pPr>
              <a:t>1</a:t>
            </a:fld>
            <a:endParaRPr lang="en-US" altLang="en-US" dirty="0">
              <a:cs typeface="Arial" charset="0"/>
            </a:endParaRPr>
          </a:p>
        </p:txBody>
      </p:sp>
      <p:sp>
        <p:nvSpPr>
          <p:cNvPr id="2" name="Rectangle 2"/>
          <p:cNvSpPr>
            <a:spLocks noGrp="1" noChangeArrowheads="1"/>
          </p:cNvSpPr>
          <p:nvPr>
            <p:ph type="subTitle" idx="1"/>
          </p:nvPr>
        </p:nvSpPr>
        <p:spPr>
          <a:xfrm>
            <a:off x="5016500" y="723900"/>
            <a:ext cx="4897438" cy="401638"/>
          </a:xfrm>
          <a:solidFill>
            <a:schemeClr val="tx1">
              <a:lumMod val="50000"/>
              <a:lumOff val="50000"/>
            </a:schemeClr>
          </a:solidFill>
        </p:spPr>
        <p:txBody>
          <a:bodyPr rtlCol="0">
            <a:normAutofit/>
          </a:bodyPr>
          <a:lstStyle/>
          <a:p>
            <a:pPr eaLnBrk="1" fontAlgn="auto" hangingPunct="1">
              <a:spcAft>
                <a:spcPts val="0"/>
              </a:spcAft>
              <a:defRPr/>
            </a:pPr>
            <a:r>
              <a:rPr lang="en-GB" sz="2000" b="1" dirty="0">
                <a:solidFill>
                  <a:schemeClr val="bg1"/>
                </a:solidFill>
                <a:effectLst>
                  <a:outerShdw blurRad="38100" dist="38100" dir="2700000" algn="tl">
                    <a:srgbClr val="000000"/>
                  </a:outerShdw>
                </a:effectLst>
                <a:latin typeface="Times New Roman" panose="02020603050405020304" pitchFamily="18" charset="0"/>
              </a:rPr>
              <a:t>International Consultants &amp; Investments </a:t>
            </a:r>
            <a:endParaRPr lang="en-US" sz="2000" b="1" dirty="0">
              <a:solidFill>
                <a:schemeClr val="bg1"/>
              </a:solidFill>
              <a:effectLst>
                <a:outerShdw blurRad="38100" dist="38100" dir="2700000" algn="tl">
                  <a:srgbClr val="000000"/>
                </a:outerShdw>
              </a:effectLst>
              <a:latin typeface="Times New Roman" panose="02020603050405020304" pitchFamily="18" charset="0"/>
            </a:endParaRPr>
          </a:p>
        </p:txBody>
      </p:sp>
      <p:sp>
        <p:nvSpPr>
          <p:cNvPr id="3075" name="Rectangle 3"/>
          <p:cNvSpPr>
            <a:spLocks noGrp="1" noChangeArrowheads="1"/>
          </p:cNvSpPr>
          <p:nvPr>
            <p:ph type="ctrTitle"/>
          </p:nvPr>
        </p:nvSpPr>
        <p:spPr>
          <a:xfrm>
            <a:off x="2720975" y="723900"/>
            <a:ext cx="2438400" cy="401638"/>
          </a:xfrm>
          <a:solidFill>
            <a:srgbClr val="873135"/>
          </a:solidFill>
        </p:spPr>
        <p:txBody>
          <a:bodyPr rtlCol="0">
            <a:noAutofit/>
          </a:bodyPr>
          <a:lstStyle/>
          <a:p>
            <a:pPr eaLnBrk="1" fontAlgn="auto" hangingPunct="1">
              <a:spcAft>
                <a:spcPts val="0"/>
              </a:spcAft>
              <a:defRPr/>
            </a:pPr>
            <a:r>
              <a:rPr lang="en-GB" sz="2400" b="1" dirty="0">
                <a:solidFill>
                  <a:schemeClr val="bg1"/>
                </a:solidFill>
                <a:effectLst>
                  <a:outerShdw blurRad="38100" dist="38100" dir="2700000" algn="tl">
                    <a:srgbClr val="000000"/>
                  </a:outerShdw>
                </a:effectLst>
                <a:latin typeface="Times New Roman" panose="02020603050405020304" pitchFamily="18" charset="0"/>
              </a:rPr>
              <a:t>Andrew Leun</a:t>
            </a:r>
            <a:r>
              <a:rPr lang="en-GB" altLang="zh-CN" sz="2400" b="1" dirty="0">
                <a:solidFill>
                  <a:schemeClr val="bg1"/>
                </a:solidFill>
                <a:effectLst>
                  <a:outerShdw blurRad="38100" dist="38100" dir="2700000" algn="tl">
                    <a:srgbClr val="000000"/>
                  </a:outerShdw>
                </a:effectLst>
                <a:latin typeface="Times New Roman" panose="02020603050405020304" pitchFamily="18" charset="0"/>
              </a:rPr>
              <a:t>g</a:t>
            </a:r>
            <a:endParaRPr lang="en-US" sz="2400" b="1" dirty="0">
              <a:solidFill>
                <a:schemeClr val="bg1"/>
              </a:solidFill>
              <a:effectLst>
                <a:outerShdw blurRad="38100" dist="38100" dir="2700000" algn="tl">
                  <a:srgbClr val="000000"/>
                </a:outerShdw>
              </a:effectLst>
              <a:latin typeface="Times New Roman" panose="02020603050405020304" pitchFamily="18" charset="0"/>
            </a:endParaRPr>
          </a:p>
        </p:txBody>
      </p:sp>
      <p:sp>
        <p:nvSpPr>
          <p:cNvPr id="3077" name="Rectangle 4"/>
          <p:cNvSpPr>
            <a:spLocks noChangeArrowheads="1"/>
          </p:cNvSpPr>
          <p:nvPr/>
        </p:nvSpPr>
        <p:spPr bwMode="auto">
          <a:xfrm>
            <a:off x="2566988" y="622300"/>
            <a:ext cx="7416800" cy="574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solidFill>
                <a:srgbClr val="000000"/>
              </a:solidFill>
              <a:cs typeface="Arial" panose="020B0604020202020204" pitchFamily="34" charset="0"/>
            </a:endParaRPr>
          </a:p>
        </p:txBody>
      </p:sp>
      <p:sp>
        <p:nvSpPr>
          <p:cNvPr id="2054" name="Text Box 5"/>
          <p:cNvSpPr txBox="1">
            <a:spLocks noChangeArrowheads="1"/>
          </p:cNvSpPr>
          <p:nvPr/>
        </p:nvSpPr>
        <p:spPr bwMode="auto">
          <a:xfrm>
            <a:off x="596348" y="1414196"/>
            <a:ext cx="11364686" cy="5693866"/>
          </a:xfrm>
          <a:prstGeom prst="rect">
            <a:avLst/>
          </a:prstGeom>
          <a:noFill/>
          <a:ln w="9525">
            <a:no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0"/>
              </a:spcBef>
              <a:spcAft>
                <a:spcPts val="0"/>
              </a:spcAft>
              <a:defRPr/>
            </a:pPr>
            <a:r>
              <a:rPr lang="en-AU" sz="2400" b="1" i="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p>
          <a:p>
            <a:pPr fontAlgn="auto">
              <a:spcBef>
                <a:spcPts val="0"/>
              </a:spcBef>
              <a:spcAft>
                <a:spcPts val="0"/>
              </a:spcAft>
              <a:defRPr/>
            </a:pPr>
            <a:r>
              <a:rPr lang="en-AU" altLang="zh-CN" sz="2400" b="1" i="1" dirty="0">
                <a:solidFill>
                  <a:srgbClr val="600000"/>
                </a:solidFill>
                <a:latin typeface="Times New Roman" panose="02020603050405020304" pitchFamily="18" charset="0"/>
              </a:rPr>
              <a:t>                             </a:t>
            </a:r>
          </a:p>
          <a:p>
            <a:pPr fontAlgn="auto">
              <a:spcBef>
                <a:spcPts val="0"/>
              </a:spcBef>
              <a:spcAft>
                <a:spcPts val="0"/>
              </a:spcAft>
              <a:defRPr/>
            </a:pPr>
            <a:r>
              <a:rPr lang="en-AU" altLang="zh-CN" sz="4000" b="1" i="1" dirty="0">
                <a:solidFill>
                  <a:srgbClr val="600000"/>
                </a:solidFill>
                <a:latin typeface="Times New Roman" panose="02020603050405020304" pitchFamily="18" charset="0"/>
                <a:cs typeface="Times New Roman" panose="02020603050405020304" pitchFamily="18" charset="0"/>
              </a:rPr>
              <a:t>                          A 10- Point Multimedia </a:t>
            </a:r>
          </a:p>
          <a:p>
            <a:pPr fontAlgn="auto">
              <a:spcBef>
                <a:spcPts val="0"/>
              </a:spcBef>
              <a:spcAft>
                <a:spcPts val="0"/>
              </a:spcAft>
              <a:defRPr/>
            </a:pPr>
            <a:r>
              <a:rPr lang="en-AU" altLang="zh-CN" sz="4000" b="1" i="1" dirty="0">
                <a:solidFill>
                  <a:srgbClr val="600000"/>
                </a:solidFill>
                <a:latin typeface="Times New Roman" panose="02020603050405020304" pitchFamily="18" charset="0"/>
                <a:cs typeface="Times New Roman" panose="02020603050405020304" pitchFamily="18" charset="0"/>
              </a:rPr>
              <a:t>                                Outlook on Life </a:t>
            </a:r>
            <a:r>
              <a:rPr lang="en-AU" altLang="zh-CN" sz="4000" b="1" i="1" dirty="0">
                <a:solidFill>
                  <a:srgbClr val="740000"/>
                </a:solidFill>
                <a:latin typeface="Times New Roman" panose="02020603050405020304" pitchFamily="18" charset="0"/>
                <a:cs typeface="Times New Roman" panose="02020603050405020304" pitchFamily="18" charset="0"/>
              </a:rPr>
              <a:t>              </a:t>
            </a:r>
            <a:endParaRPr lang="en-US" altLang="en-US" sz="4000" b="1" i="1" dirty="0">
              <a:solidFill>
                <a:srgbClr val="740000"/>
              </a:solidFill>
              <a:latin typeface="Times New Roman" panose="02020603050405020304" pitchFamily="18" charset="0"/>
              <a:ea typeface="宋体" panose="02010600030101010101" pitchFamily="2" charset="-122"/>
              <a:cs typeface="Times New Roman" panose="02020603050405020304" pitchFamily="18" charset="0"/>
            </a:endParaRPr>
          </a:p>
          <a:p>
            <a:pPr fontAlgn="auto">
              <a:spcBef>
                <a:spcPts val="0"/>
              </a:spcBef>
              <a:spcAft>
                <a:spcPts val="0"/>
              </a:spcAft>
              <a:defRPr/>
            </a:pPr>
            <a:endParaRPr lang="en-AU" altLang="zh-CN" sz="3600" b="1" i="1" dirty="0">
              <a:solidFill>
                <a:srgbClr val="600000"/>
              </a:solidFill>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r>
              <a:rPr lang="en-US" altLang="zh-CN" sz="2800" b="1" i="1" dirty="0">
                <a:solidFill>
                  <a:prstClr val="black"/>
                </a:solidFill>
                <a:latin typeface="Times New Roman" panose="02020603050405020304" pitchFamily="18" charset="0"/>
              </a:rPr>
              <a:t>                                            </a:t>
            </a:r>
          </a:p>
          <a:p>
            <a:pPr eaLnBrk="1" fontAlgn="auto" hangingPunct="1">
              <a:spcBef>
                <a:spcPts val="0"/>
              </a:spcBef>
              <a:spcAft>
                <a:spcPts val="0"/>
              </a:spcAft>
              <a:defRPr/>
            </a:pPr>
            <a:endParaRPr lang="en-US" altLang="zh-CN" sz="2800" b="1" i="1" dirty="0">
              <a:solidFill>
                <a:prstClr val="black"/>
              </a:solidFill>
              <a:latin typeface="Times New Roman" panose="02020603050405020304" pitchFamily="18" charset="0"/>
            </a:endParaRPr>
          </a:p>
          <a:p>
            <a:pPr eaLnBrk="1" fontAlgn="auto" hangingPunct="1">
              <a:spcBef>
                <a:spcPts val="0"/>
              </a:spcBef>
              <a:spcAft>
                <a:spcPts val="0"/>
              </a:spcAft>
              <a:defRPr/>
            </a:pPr>
            <a:r>
              <a:rPr lang="en-US" altLang="zh-CN" sz="2800" b="1" i="1" dirty="0">
                <a:solidFill>
                  <a:prstClr val="black"/>
                </a:solidFill>
                <a:latin typeface="Times New Roman" panose="02020603050405020304" pitchFamily="18" charset="0"/>
              </a:rPr>
              <a:t>                                     Andrew K P Leung, SBS, FRSA </a:t>
            </a:r>
          </a:p>
          <a:p>
            <a:pPr eaLnBrk="1" fontAlgn="auto" hangingPunct="1">
              <a:spcBef>
                <a:spcPts val="0"/>
              </a:spcBef>
              <a:spcAft>
                <a:spcPts val="0"/>
              </a:spcAft>
              <a:defRPr/>
            </a:pPr>
            <a:r>
              <a:rPr lang="en-US" altLang="zh-CN" sz="2800" b="1" i="1" dirty="0">
                <a:solidFill>
                  <a:prstClr val="black"/>
                </a:solidFill>
                <a:latin typeface="Times New Roman" panose="02020603050405020304" pitchFamily="18" charset="0"/>
              </a:rPr>
              <a:t>                          International and Independent China Strategist </a:t>
            </a:r>
            <a:r>
              <a:rPr lang="en-US" altLang="zh-CN" sz="2800" b="1" dirty="0">
                <a:latin typeface="Times New Roman" panose="02020603050405020304" pitchFamily="18" charset="0"/>
              </a:rPr>
              <a:t>                  </a:t>
            </a:r>
            <a:endParaRPr lang="en-US" sz="2800" i="1" dirty="0">
              <a:latin typeface="Times New Roman" panose="02020603050405020304" pitchFamily="18" charset="0"/>
              <a:ea typeface="宋体" panose="02010600030101010101" pitchFamily="2" charset="-122"/>
              <a:cs typeface="Times New Roman" panose="02020603050405020304" pitchFamily="18" charset="0"/>
            </a:endParaRPr>
          </a:p>
          <a:p>
            <a:pPr fontAlgn="auto">
              <a:spcBef>
                <a:spcPts val="0"/>
              </a:spcBef>
              <a:spcAft>
                <a:spcPts val="0"/>
              </a:spcAft>
              <a:defRPr/>
            </a:pPr>
            <a:r>
              <a:rPr lang="en-US" sz="2800" i="1" dirty="0">
                <a:latin typeface="Times New Roman" panose="02020603050405020304" pitchFamily="18" charset="0"/>
                <a:ea typeface="宋体" panose="02010600030101010101" pitchFamily="2" charset="-122"/>
                <a:cs typeface="Times New Roman" panose="02020603050405020304" pitchFamily="18" charset="0"/>
              </a:rPr>
              <a:t>                    </a:t>
            </a:r>
          </a:p>
          <a:p>
            <a:pPr fontAlgn="auto">
              <a:spcBef>
                <a:spcPts val="0"/>
              </a:spcBef>
              <a:spcAft>
                <a:spcPts val="0"/>
              </a:spcAft>
              <a:defRPr/>
            </a:pPr>
            <a:r>
              <a:rPr lang="en-US" sz="2800" i="1" dirty="0">
                <a:latin typeface="Times New Roman" panose="02020603050405020304" pitchFamily="18" charset="0"/>
                <a:ea typeface="宋体" panose="02010600030101010101" pitchFamily="2" charset="-122"/>
                <a:cs typeface="Times New Roman" panose="02020603050405020304" pitchFamily="18" charset="0"/>
              </a:rPr>
              <a:t>                       </a:t>
            </a:r>
            <a:r>
              <a:rPr lang="en-US" sz="2800" i="1" dirty="0">
                <a:solidFill>
                  <a:srgbClr val="600000"/>
                </a:solidFill>
                <a:latin typeface="Calibri" panose="020F0502020204030204" pitchFamily="34" charset="0"/>
                <a:ea typeface="宋体" panose="02010600030101010101" pitchFamily="2" charset="-122"/>
              </a:rPr>
              <a:t> </a:t>
            </a:r>
          </a:p>
          <a:p>
            <a:pPr fontAlgn="auto">
              <a:spcBef>
                <a:spcPts val="0"/>
              </a:spcBef>
              <a:spcAft>
                <a:spcPts val="0"/>
              </a:spcAft>
              <a:defRPr/>
            </a:pPr>
            <a:endParaRPr lang="en-US" sz="1600" i="1" dirty="0">
              <a:solidFill>
                <a:srgbClr val="600000"/>
              </a:solidFill>
              <a:latin typeface="Calibri" panose="020F0502020204030204" pitchFamily="34" charset="0"/>
              <a:ea typeface="宋体" panose="02010600030101010101" pitchFamily="2" charset="-122"/>
            </a:endParaRPr>
          </a:p>
          <a:p>
            <a:pPr fontAlgn="auto">
              <a:spcBef>
                <a:spcPts val="0"/>
              </a:spcBef>
              <a:spcAft>
                <a:spcPts val="0"/>
              </a:spcAft>
              <a:defRPr/>
            </a:pPr>
            <a:endParaRPr lang="en-US" sz="1600" i="1" dirty="0">
              <a:solidFill>
                <a:srgbClr val="600000"/>
              </a:solidFill>
              <a:latin typeface="Calibri" panose="020F0502020204030204" pitchFamily="34" charset="0"/>
              <a:ea typeface="宋体" panose="02010600030101010101" pitchFamily="2" charset="-122"/>
            </a:endParaRPr>
          </a:p>
        </p:txBody>
      </p:sp>
      <p:pic>
        <p:nvPicPr>
          <p:cNvPr id="3079"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94963" y="4621213"/>
            <a:ext cx="1233487"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3236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FDD1F-5109-C396-30D7-5EA65D19E5E4}"/>
              </a:ext>
            </a:extLst>
          </p:cNvPr>
          <p:cNvSpPr>
            <a:spLocks noGrp="1"/>
          </p:cNvSpPr>
          <p:nvPr>
            <p:ph type="title"/>
          </p:nvPr>
        </p:nvSpPr>
        <p:spPr>
          <a:xfrm>
            <a:off x="414603" y="365125"/>
            <a:ext cx="11461237" cy="577673"/>
          </a:xfrm>
          <a:solidFill>
            <a:srgbClr val="740000"/>
          </a:solidFill>
        </p:spPr>
        <p:txBody>
          <a:bodyPr>
            <a:normAutofit/>
          </a:bodyPr>
          <a:lstStyle/>
          <a:p>
            <a:r>
              <a:rPr lang="en-HK"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8. Dance in the Rain </a:t>
            </a:r>
          </a:p>
        </p:txBody>
      </p:sp>
      <p:pic>
        <p:nvPicPr>
          <p:cNvPr id="4" name="Online Media 3" title="Simple Truths: Learning to Dance in the Rain">
            <a:hlinkClick r:id="" action="ppaction://media"/>
            <a:extLst>
              <a:ext uri="{FF2B5EF4-FFF2-40B4-BE49-F238E27FC236}">
                <a16:creationId xmlns:a16="http://schemas.microsoft.com/office/drawing/2014/main" id="{61FA88AF-5D2A-DF53-A151-3D2C18D8C7B3}"/>
              </a:ext>
            </a:extLst>
          </p:cNvPr>
          <p:cNvPicPr>
            <a:picLocks noRot="1" noChangeAspect="1"/>
          </p:cNvPicPr>
          <p:nvPr>
            <a:videoFile r:link="rId1"/>
          </p:nvPr>
        </p:nvPicPr>
        <p:blipFill>
          <a:blip r:embed="rId3"/>
          <a:stretch>
            <a:fillRect/>
          </a:stretch>
        </p:blipFill>
        <p:spPr>
          <a:xfrm>
            <a:off x="465719" y="1143000"/>
            <a:ext cx="11336288" cy="5422506"/>
          </a:xfrm>
          <a:prstGeom prst="rect">
            <a:avLst/>
          </a:prstGeom>
        </p:spPr>
      </p:pic>
    </p:spTree>
    <p:extLst>
      <p:ext uri="{BB962C8B-B14F-4D97-AF65-F5344CB8AC3E}">
        <p14:creationId xmlns:p14="http://schemas.microsoft.com/office/powerpoint/2010/main" val="62777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7E809-74A3-C908-F90F-ED9669F475F1}"/>
              </a:ext>
            </a:extLst>
          </p:cNvPr>
          <p:cNvSpPr>
            <a:spLocks noGrp="1"/>
          </p:cNvSpPr>
          <p:nvPr>
            <p:ph type="title"/>
          </p:nvPr>
        </p:nvSpPr>
        <p:spPr>
          <a:xfrm>
            <a:off x="352129" y="365125"/>
            <a:ext cx="11398763" cy="577673"/>
          </a:xfrm>
          <a:solidFill>
            <a:srgbClr val="740000"/>
          </a:solidFill>
        </p:spPr>
        <p:txBody>
          <a:bodyPr>
            <a:normAutofit/>
          </a:bodyPr>
          <a:lstStyle/>
          <a:p>
            <a:r>
              <a:rPr lang="en-HK" sz="3200" b="1" i="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 Enjoy </a:t>
            </a:r>
            <a:r>
              <a:rPr lang="en-HK" altLang="zh-TW"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Nature’s abundance </a:t>
            </a:r>
            <a:endParaRPr lang="en-HK"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Online Media 3" title="The most beautiful scenery in the world">
            <a:hlinkClick r:id="" action="ppaction://media"/>
            <a:extLst>
              <a:ext uri="{FF2B5EF4-FFF2-40B4-BE49-F238E27FC236}">
                <a16:creationId xmlns:a16="http://schemas.microsoft.com/office/drawing/2014/main" id="{2952CAF6-F5CC-E0C2-BCF1-60A45ABDAA4F}"/>
              </a:ext>
            </a:extLst>
          </p:cNvPr>
          <p:cNvPicPr>
            <a:picLocks noRot="1" noChangeAspect="1"/>
          </p:cNvPicPr>
          <p:nvPr>
            <a:videoFile r:link="rId1"/>
          </p:nvPr>
        </p:nvPicPr>
        <p:blipFill>
          <a:blip r:embed="rId3"/>
          <a:stretch>
            <a:fillRect/>
          </a:stretch>
        </p:blipFill>
        <p:spPr>
          <a:xfrm>
            <a:off x="454360" y="1141580"/>
            <a:ext cx="11296532" cy="5401208"/>
          </a:xfrm>
          <a:prstGeom prst="rect">
            <a:avLst/>
          </a:prstGeom>
        </p:spPr>
      </p:pic>
    </p:spTree>
    <p:extLst>
      <p:ext uri="{BB962C8B-B14F-4D97-AF65-F5344CB8AC3E}">
        <p14:creationId xmlns:p14="http://schemas.microsoft.com/office/powerpoint/2010/main" val="58644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41CD8-796C-D8B3-AEA3-7CB60EFD272F}"/>
              </a:ext>
            </a:extLst>
          </p:cNvPr>
          <p:cNvSpPr>
            <a:spLocks noGrp="1"/>
          </p:cNvSpPr>
          <p:nvPr>
            <p:ph type="title"/>
          </p:nvPr>
        </p:nvSpPr>
        <p:spPr>
          <a:xfrm>
            <a:off x="329412" y="342408"/>
            <a:ext cx="11461236" cy="606070"/>
          </a:xfrm>
          <a:solidFill>
            <a:srgbClr val="740000"/>
          </a:solidFill>
        </p:spPr>
        <p:txBody>
          <a:bodyPr>
            <a:normAutofit/>
          </a:bodyPr>
          <a:lstStyle/>
          <a:p>
            <a:r>
              <a:rPr lang="en-HK"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10. What Matters in the End</a:t>
            </a:r>
          </a:p>
        </p:txBody>
      </p:sp>
      <p:pic>
        <p:nvPicPr>
          <p:cNvPr id="4" name="Online Media 3" title="The Dash Poem - Live Your Dash - The Dash Movie">
            <a:hlinkClick r:id="" action="ppaction://media"/>
            <a:extLst>
              <a:ext uri="{FF2B5EF4-FFF2-40B4-BE49-F238E27FC236}">
                <a16:creationId xmlns:a16="http://schemas.microsoft.com/office/drawing/2014/main" id="{9F9A13C9-1D43-8C25-A24F-5FC7F33C9E1C}"/>
              </a:ext>
            </a:extLst>
          </p:cNvPr>
          <p:cNvPicPr>
            <a:picLocks noRot="1" noChangeAspect="1"/>
          </p:cNvPicPr>
          <p:nvPr>
            <a:videoFile r:link="rId1"/>
          </p:nvPr>
        </p:nvPicPr>
        <p:blipFill>
          <a:blip r:embed="rId3"/>
          <a:stretch>
            <a:fillRect/>
          </a:stretch>
        </p:blipFill>
        <p:spPr>
          <a:xfrm>
            <a:off x="398655" y="1226773"/>
            <a:ext cx="5344412" cy="5288819"/>
          </a:xfrm>
          <a:prstGeom prst="rect">
            <a:avLst/>
          </a:prstGeom>
        </p:spPr>
      </p:pic>
      <p:graphicFrame>
        <p:nvGraphicFramePr>
          <p:cNvPr id="5" name="Object 4">
            <a:hlinkClick r:id="" action="ppaction://ole?verb=0"/>
            <a:extLst>
              <a:ext uri="{FF2B5EF4-FFF2-40B4-BE49-F238E27FC236}">
                <a16:creationId xmlns:a16="http://schemas.microsoft.com/office/drawing/2014/main" id="{7E41DE6C-87AB-9B09-74BF-C77A5BC97FB9}"/>
              </a:ext>
            </a:extLst>
          </p:cNvPr>
          <p:cNvGraphicFramePr>
            <a:graphicFrameLocks noChangeAspect="1"/>
          </p:cNvGraphicFramePr>
          <p:nvPr>
            <p:extLst>
              <p:ext uri="{D42A27DB-BD31-4B8C-83A1-F6EECF244321}">
                <p14:modId xmlns:p14="http://schemas.microsoft.com/office/powerpoint/2010/main" val="3399395878"/>
              </p:ext>
            </p:extLst>
          </p:nvPr>
        </p:nvGraphicFramePr>
        <p:xfrm>
          <a:off x="6096000" y="1301270"/>
          <a:ext cx="5595937" cy="5160962"/>
        </p:xfrm>
        <a:graphic>
          <a:graphicData uri="http://schemas.openxmlformats.org/presentationml/2006/ole">
            <mc:AlternateContent xmlns:mc="http://schemas.openxmlformats.org/markup-compatibility/2006">
              <mc:Choice xmlns:v="urn:schemas-microsoft-com:vml" Requires="v">
                <p:oleObj name="Presentation" r:id="rId4" imgW="4351105" imgH="3264474" progId="PowerPoint.Show.8">
                  <p:embed/>
                </p:oleObj>
              </mc:Choice>
              <mc:Fallback>
                <p:oleObj name="Presentation" r:id="rId4" imgW="4351105" imgH="3264474" progId="PowerPoint.Show.8">
                  <p:embed/>
                  <p:pic>
                    <p:nvPicPr>
                      <p:cNvPr id="5" name="Object 4">
                        <a:hlinkClick r:id="" action="ppaction://ole?verb=0"/>
                        <a:extLst>
                          <a:ext uri="{FF2B5EF4-FFF2-40B4-BE49-F238E27FC236}">
                            <a16:creationId xmlns:a16="http://schemas.microsoft.com/office/drawing/2014/main" id="{7E41DE6C-87AB-9B09-74BF-C77A5BC97FB9}"/>
                          </a:ext>
                        </a:extLst>
                      </p:cNvPr>
                      <p:cNvPicPr/>
                      <p:nvPr/>
                    </p:nvPicPr>
                    <p:blipFill>
                      <a:blip r:embed="rId5"/>
                      <a:stretch>
                        <a:fillRect/>
                      </a:stretch>
                    </p:blipFill>
                    <p:spPr>
                      <a:xfrm>
                        <a:off x="6096000" y="1301270"/>
                        <a:ext cx="5595937" cy="5160962"/>
                      </a:xfrm>
                      <a:prstGeom prst="rect">
                        <a:avLst/>
                      </a:prstGeom>
                    </p:spPr>
                  </p:pic>
                </p:oleObj>
              </mc:Fallback>
            </mc:AlternateContent>
          </a:graphicData>
        </a:graphic>
      </p:graphicFrame>
    </p:spTree>
    <p:extLst>
      <p:ext uri="{BB962C8B-B14F-4D97-AF65-F5344CB8AC3E}">
        <p14:creationId xmlns:p14="http://schemas.microsoft.com/office/powerpoint/2010/main" val="359587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Number Placeholder 5"/>
          <p:cNvSpPr>
            <a:spLocks noGrp="1"/>
          </p:cNvSpPr>
          <p:nvPr>
            <p:ph type="sldNum" sz="quarter" idx="12"/>
          </p:nvPr>
        </p:nvSpPr>
        <p:spPr bwMode="auto">
          <a:ln>
            <a:miter lim="800000"/>
            <a:headEnd/>
            <a:tailEnd/>
          </a:ln>
        </p:spPr>
        <p:txBody>
          <a:bodyPr/>
          <a:lstStyle/>
          <a:p>
            <a:pPr>
              <a:defRPr/>
            </a:pPr>
            <a:fld id="{D2DAAD52-3D0A-43FA-BBCD-60C6DFAA82BA}" type="slidenum">
              <a:rPr lang="en-US" altLang="en-US"/>
              <a:pPr>
                <a:defRPr/>
              </a:pPr>
              <a:t>13</a:t>
            </a:fld>
            <a:endParaRPr lang="en-US" altLang="en-US" dirty="0"/>
          </a:p>
        </p:txBody>
      </p:sp>
      <p:sp>
        <p:nvSpPr>
          <p:cNvPr id="23554" name="Rectangle 2"/>
          <p:cNvSpPr>
            <a:spLocks noGrp="1" noChangeArrowheads="1"/>
          </p:cNvSpPr>
          <p:nvPr>
            <p:ph type="title"/>
          </p:nvPr>
        </p:nvSpPr>
        <p:spPr>
          <a:xfrm>
            <a:off x="2566988" y="368300"/>
            <a:ext cx="2592387" cy="396875"/>
          </a:xfrm>
          <a:solidFill>
            <a:srgbClr val="951C0F"/>
          </a:solidFill>
        </p:spPr>
        <p:txBody>
          <a:bodyPr rtlCol="0">
            <a:normAutofit/>
          </a:bodyPr>
          <a:lstStyle/>
          <a:p>
            <a:pPr eaLnBrk="1" fontAlgn="auto" hangingPunct="1">
              <a:spcAft>
                <a:spcPts val="0"/>
              </a:spcAft>
              <a:defRPr/>
            </a:pPr>
            <a:r>
              <a:rPr lang="en-GB" altLang="en-US" sz="2000" b="1" dirty="0">
                <a:solidFill>
                  <a:schemeClr val="bg1"/>
                </a:solidFill>
                <a:effectLst>
                  <a:outerShdw blurRad="38100" dist="38100" dir="2700000" algn="tl">
                    <a:srgbClr val="000000"/>
                  </a:outerShdw>
                </a:effectLst>
                <a:latin typeface="Times New Roman" panose="02020603050405020304" pitchFamily="18" charset="0"/>
              </a:rPr>
              <a:t>      Andrew Leun</a:t>
            </a:r>
            <a:r>
              <a:rPr lang="en-GB" altLang="zh-CN" sz="2000" b="1" dirty="0">
                <a:solidFill>
                  <a:schemeClr val="bg1"/>
                </a:solidFill>
                <a:effectLst>
                  <a:outerShdw blurRad="38100" dist="38100" dir="2700000" algn="tl">
                    <a:srgbClr val="000000"/>
                  </a:outerShdw>
                </a:effectLst>
                <a:latin typeface="Times New Roman" panose="02020603050405020304" pitchFamily="18" charset="0"/>
                <a:cs typeface="等线 Light"/>
              </a:rPr>
              <a:t>g</a:t>
            </a:r>
            <a:endParaRPr lang="en-US" altLang="en-US" sz="2000" b="1" dirty="0">
              <a:solidFill>
                <a:schemeClr val="bg1"/>
              </a:solidFill>
              <a:effectLst>
                <a:outerShdw blurRad="38100" dist="38100" dir="2700000" algn="tl">
                  <a:srgbClr val="000000"/>
                </a:outerShdw>
              </a:effectLst>
              <a:latin typeface="Times New Roman" panose="02020603050405020304" pitchFamily="18" charset="0"/>
              <a:ea typeface="SimSun" panose="02010600030101010101" pitchFamily="2" charset="-122"/>
            </a:endParaRPr>
          </a:p>
        </p:txBody>
      </p:sp>
      <p:sp>
        <p:nvSpPr>
          <p:cNvPr id="23555" name="Rectangle 3"/>
          <p:cNvSpPr>
            <a:spLocks noGrp="1" noChangeArrowheads="1"/>
          </p:cNvSpPr>
          <p:nvPr>
            <p:ph type="body" idx="1"/>
          </p:nvPr>
        </p:nvSpPr>
        <p:spPr>
          <a:xfrm>
            <a:off x="5087938" y="368300"/>
            <a:ext cx="4752975" cy="396875"/>
          </a:xfrm>
          <a:solidFill>
            <a:srgbClr val="969696"/>
          </a:solidFill>
        </p:spPr>
        <p:txBody>
          <a:bodyPr rtlCol="0">
            <a:normAutofit fontScale="85000" lnSpcReduction="10000"/>
          </a:bodyPr>
          <a:lstStyle/>
          <a:p>
            <a:pPr eaLnBrk="1" fontAlgn="auto" hangingPunct="1">
              <a:spcAft>
                <a:spcPts val="0"/>
              </a:spcAft>
              <a:buFontTx/>
              <a:buNone/>
              <a:defRPr/>
            </a:pPr>
            <a:r>
              <a:rPr lang="en-GB" altLang="en-US" sz="2400" b="1" dirty="0">
                <a:solidFill>
                  <a:schemeClr val="bg1"/>
                </a:solidFill>
                <a:effectLst>
                  <a:outerShdw blurRad="38100" dist="38100" dir="2700000" algn="tl">
                    <a:srgbClr val="000000"/>
                  </a:outerShdw>
                </a:effectLst>
                <a:latin typeface="Times New Roman" panose="02020603050405020304" pitchFamily="18" charset="0"/>
              </a:rPr>
              <a:t>International Consultants &amp; Investments </a:t>
            </a:r>
            <a:endParaRPr lang="en-US" altLang="en-US" sz="2400" b="1" dirty="0">
              <a:solidFill>
                <a:schemeClr val="bg1"/>
              </a:solidFill>
              <a:effectLst>
                <a:outerShdw blurRad="38100" dist="38100" dir="2700000" algn="tl">
                  <a:srgbClr val="000000"/>
                </a:outerShdw>
              </a:effectLst>
              <a:latin typeface="Times New Roman" panose="02020603050405020304" pitchFamily="18" charset="0"/>
            </a:endParaRPr>
          </a:p>
          <a:p>
            <a:pPr eaLnBrk="1" fontAlgn="auto" hangingPunct="1">
              <a:spcAft>
                <a:spcPts val="0"/>
              </a:spcAft>
              <a:defRPr/>
            </a:pPr>
            <a:endParaRPr lang="en-US" altLang="en-US" b="1" dirty="0">
              <a:solidFill>
                <a:schemeClr val="bg1"/>
              </a:solidFill>
              <a:effectLst>
                <a:outerShdw blurRad="38100" dist="38100" dir="2700000" algn="tl">
                  <a:srgbClr val="000000"/>
                </a:outerShdw>
              </a:effectLst>
              <a:latin typeface="Times New Roman" panose="02020603050405020304" pitchFamily="18" charset="0"/>
              <a:ea typeface="SimSun" panose="02010600030101010101" pitchFamily="2" charset="-122"/>
            </a:endParaRPr>
          </a:p>
        </p:txBody>
      </p:sp>
      <p:sp>
        <p:nvSpPr>
          <p:cNvPr id="89093" name="Rectangle 4"/>
          <p:cNvSpPr>
            <a:spLocks noChangeArrowheads="1"/>
          </p:cNvSpPr>
          <p:nvPr/>
        </p:nvSpPr>
        <p:spPr bwMode="auto">
          <a:xfrm>
            <a:off x="2452688" y="241300"/>
            <a:ext cx="7500937" cy="615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Arial" panose="020B0604020202020204" pitchFamily="34" charset="0"/>
            </a:endParaRPr>
          </a:p>
        </p:txBody>
      </p:sp>
      <p:sp>
        <p:nvSpPr>
          <p:cNvPr id="89094" name="Rectangle 5"/>
          <p:cNvSpPr>
            <a:spLocks noChangeArrowheads="1"/>
          </p:cNvSpPr>
          <p:nvPr/>
        </p:nvSpPr>
        <p:spPr bwMode="auto">
          <a:xfrm>
            <a:off x="3071813" y="1341438"/>
            <a:ext cx="617378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CN" sz="2000" b="1" dirty="0">
                <a:latin typeface="Times New Roman" panose="02020603050405020304" pitchFamily="18" charset="0"/>
              </a:rPr>
              <a:t>                           </a:t>
            </a:r>
            <a:r>
              <a:rPr lang="en-US" altLang="zh-CN" sz="4400" b="1" dirty="0">
                <a:solidFill>
                  <a:srgbClr val="951C0F"/>
                </a:solidFill>
                <a:latin typeface="Times New Roman" panose="02020603050405020304" pitchFamily="18" charset="0"/>
              </a:rPr>
              <a:t>Thank you</a:t>
            </a:r>
          </a:p>
          <a:p>
            <a:pPr eaLnBrk="1" hangingPunct="1">
              <a:lnSpc>
                <a:spcPct val="100000"/>
              </a:lnSpc>
              <a:spcBef>
                <a:spcPct val="0"/>
              </a:spcBef>
              <a:buFontTx/>
              <a:buNone/>
            </a:pPr>
            <a:endParaRPr lang="en-US" altLang="zh-CN" sz="2000" b="1" dirty="0">
              <a:latin typeface="Times New Roman" panose="02020603050405020304" pitchFamily="18" charset="0"/>
            </a:endParaRPr>
          </a:p>
          <a:p>
            <a:pPr eaLnBrk="1" hangingPunct="1">
              <a:lnSpc>
                <a:spcPct val="100000"/>
              </a:lnSpc>
              <a:spcBef>
                <a:spcPct val="0"/>
              </a:spcBef>
              <a:buFontTx/>
              <a:buNone/>
            </a:pPr>
            <a:r>
              <a:rPr lang="en-US" altLang="zh-CN" sz="2000" dirty="0">
                <a:latin typeface="Times New Roman" panose="02020603050405020304" pitchFamily="18" charset="0"/>
              </a:rPr>
              <a:t>                  </a:t>
            </a:r>
          </a:p>
          <a:p>
            <a:pPr eaLnBrk="1" hangingPunct="1">
              <a:lnSpc>
                <a:spcPct val="100000"/>
              </a:lnSpc>
              <a:spcBef>
                <a:spcPct val="0"/>
              </a:spcBef>
              <a:buFontTx/>
              <a:buNone/>
            </a:pPr>
            <a:r>
              <a:rPr lang="en-US" altLang="zh-CN" sz="2000" dirty="0">
                <a:latin typeface="Times New Roman" panose="02020603050405020304" pitchFamily="18" charset="0"/>
              </a:rPr>
              <a:t>                </a:t>
            </a:r>
            <a:r>
              <a:rPr lang="en-US" altLang="zh-CN" sz="2400" dirty="0">
                <a:latin typeface="Times New Roman" panose="02020603050405020304" pitchFamily="18" charset="0"/>
              </a:rPr>
              <a:t>Andrew K P Leung, SBS, FRSA</a:t>
            </a:r>
            <a:r>
              <a:rPr lang="en-US" altLang="zh-CN" sz="2400" dirty="0">
                <a:solidFill>
                  <a:srgbClr val="5F5F5F"/>
                </a:solidFill>
                <a:latin typeface="Times New Roman" panose="02020603050405020304" pitchFamily="18" charset="0"/>
              </a:rPr>
              <a:t>       www.andrewleunginternationalconsultants.com</a:t>
            </a:r>
            <a:endParaRPr lang="en-US" altLang="en-US" sz="2400" dirty="0">
              <a:solidFill>
                <a:srgbClr val="5F5F5F"/>
              </a:solidFill>
              <a:latin typeface="Times New Roman" panose="02020603050405020304" pitchFamily="18" charset="0"/>
              <a:ea typeface="宋体" panose="02010600030101010101" pitchFamily="2" charset="-122"/>
            </a:endParaRPr>
          </a:p>
        </p:txBody>
      </p:sp>
      <p:sp>
        <p:nvSpPr>
          <p:cNvPr id="89095" name="TextBox 8"/>
          <p:cNvSpPr txBox="1">
            <a:spLocks noChangeArrowheads="1"/>
          </p:cNvSpPr>
          <p:nvPr/>
        </p:nvSpPr>
        <p:spPr bwMode="auto">
          <a:xfrm>
            <a:off x="1473200" y="3556000"/>
            <a:ext cx="93091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en-US" sz="1200" dirty="0">
                <a:latin typeface="Times New Roman" panose="02020603050405020304" pitchFamily="18" charset="0"/>
                <a:cs typeface="Times New Roman" panose="02020603050405020304" pitchFamily="18" charset="0"/>
              </a:rPr>
              <a:t>Prominent international and independent China Strategist. Over 40 years’ experience in senior Hong Kong Government positions. China Futures Fellow, Massachusetts Berkshire Publishing Group; Brain Trust Member, IMD Lausanne Evian Group; Gerson </a:t>
            </a:r>
            <a:r>
              <a:rPr lang="en-US" altLang="en-US" sz="1200" dirty="0" err="1">
                <a:latin typeface="Times New Roman" panose="02020603050405020304" pitchFamily="18" charset="0"/>
                <a:cs typeface="Times New Roman" panose="02020603050405020304" pitchFamily="18" charset="0"/>
              </a:rPr>
              <a:t>Lehrman</a:t>
            </a:r>
            <a:r>
              <a:rPr lang="en-US" altLang="en-US" sz="1200" dirty="0">
                <a:latin typeface="Times New Roman" panose="02020603050405020304" pitchFamily="18" charset="0"/>
                <a:cs typeface="Times New Roman" panose="02020603050405020304" pitchFamily="18" charset="0"/>
              </a:rPr>
              <a:t> Group Council Member; Thomas Reuters Expert; Senior Analyst with </a:t>
            </a:r>
            <a:r>
              <a:rPr lang="en-US" altLang="en-US" sz="1200" dirty="0" err="1">
                <a:latin typeface="Times New Roman" panose="02020603050405020304" pitchFamily="18" charset="0"/>
                <a:cs typeface="Times New Roman" panose="02020603050405020304" pitchFamily="18" charset="0"/>
              </a:rPr>
              <a:t>Wikistrat</a:t>
            </a:r>
            <a:r>
              <a:rPr lang="en-US" altLang="en-US" sz="1200" dirty="0">
                <a:latin typeface="Times New Roman" panose="02020603050405020304" pitchFamily="18" charset="0"/>
                <a:cs typeface="Times New Roman" panose="02020603050405020304" pitchFamily="18" charset="0"/>
              </a:rPr>
              <a:t>.</a:t>
            </a:r>
            <a:r>
              <a:rPr lang="en-AU" altLang="en-US" sz="1200" dirty="0">
                <a:latin typeface="Times New Roman" panose="02020603050405020304" pitchFamily="18" charset="0"/>
                <a:cs typeface="Times New Roman" panose="02020603050405020304" pitchFamily="18" charset="0"/>
              </a:rPr>
              <a:t> </a:t>
            </a:r>
            <a:r>
              <a:rPr lang="en-US" altLang="en-US" sz="1200" dirty="0">
                <a:latin typeface="Times New Roman" panose="02020603050405020304" pitchFamily="18" charset="0"/>
                <a:cs typeface="Times New Roman" panose="02020603050405020304" pitchFamily="18" charset="0"/>
              </a:rPr>
              <a:t>Elected Member, Royal Society for Asian Affairs. Advisory Board Member,</a:t>
            </a:r>
            <a:r>
              <a:rPr lang="en-AU" altLang="en-US" sz="1200" dirty="0">
                <a:latin typeface="Times New Roman" panose="02020603050405020304" pitchFamily="18" charset="0"/>
                <a:cs typeface="Times New Roman" panose="02020603050405020304" pitchFamily="18" charset="0"/>
              </a:rPr>
              <a:t> e-Centre, European Centre for e-Commerce and Internet Law. Think-tank Research Fellow, Beijing Normal University, Zhuhai Campus. </a:t>
            </a:r>
            <a:r>
              <a:rPr lang="en-US" altLang="en-US" sz="1200" dirty="0">
                <a:latin typeface="Times New Roman" panose="02020603050405020304" pitchFamily="18" charset="0"/>
                <a:cs typeface="Times New Roman" panose="02020603050405020304" pitchFamily="18" charset="0"/>
              </a:rPr>
              <a:t>Visiting Professor, London Metropolitan University Business School. </a:t>
            </a:r>
            <a:r>
              <a:rPr lang="en-AU" altLang="en-US" sz="1200" dirty="0">
                <a:latin typeface="Times New Roman" panose="02020603050405020304" pitchFamily="18" charset="0"/>
                <a:cs typeface="Times New Roman" panose="02020603050405020304" pitchFamily="18" charset="0"/>
              </a:rPr>
              <a:t>Honorary President, China Hong Kong Economic and Trading International Association. </a:t>
            </a:r>
            <a:r>
              <a:rPr lang="en-US" altLang="en-US" sz="1200" dirty="0">
                <a:latin typeface="Times New Roman" panose="02020603050405020304" pitchFamily="18" charset="0"/>
                <a:cs typeface="Times New Roman" panose="02020603050405020304" pitchFamily="18" charset="0"/>
              </a:rPr>
              <a:t> Formerly Governing Council Member, King's College London; Advisory Board Member, China Policy Institute of Nottingham University; Visiting Professor, Sun </a:t>
            </a:r>
            <a:r>
              <a:rPr lang="en-US" altLang="en-US" sz="1200" dirty="0" err="1">
                <a:latin typeface="Times New Roman" panose="02020603050405020304" pitchFamily="18" charset="0"/>
                <a:cs typeface="Times New Roman" panose="02020603050405020304" pitchFamily="18" charset="0"/>
              </a:rPr>
              <a:t>Yat-sen</a:t>
            </a:r>
            <a:r>
              <a:rPr lang="en-US" altLang="en-US" sz="1200" dirty="0">
                <a:latin typeface="Times New Roman" panose="02020603050405020304" pitchFamily="18" charset="0"/>
                <a:cs typeface="Times New Roman" panose="02020603050405020304" pitchFamily="18" charset="0"/>
              </a:rPr>
              <a:t> University Business School (2005-10). In the 1980s, oversaw Hong Kong’s industrial transmigration into Mainland China and helped launched Quality Campaign and Technology Centre. Invited by US government to month-long visit to brief Fortune 50 CEOs personally, including one-on-one with Steve Forbes of Forbes Magazine, on China post-1989. In 2002, invited by Prince Andrew for a private briefing leading to HRH’s first visit to China as UK’s Ambassador for Trade and Investment. Advised on cross-cultural management in Lenovo's take-over of IBM Computers. Invited as Editor-at-large for an international consultancy on China's energies. Regular contributor, commentator, and speaker on China at conferences and on live television worldwide including National Geographic. Topics include trade, finance, economics, geopolitics, international relations, science and technology, sustainable industrial development, and green cities. Graduate qualifications from University of London, postgraduate qualifications from Cambridge University, PMD from the Harvard Business School, and solicitors' qualifying examination certificate from the Law Society, London. Included in UK's Who's Who since 2002. Awarded Silver Bauhinia Star (SBS) in July 2005 Hong Kong Honors List.  </a:t>
            </a:r>
            <a:endParaRPr lang="en-AU" altLang="en-US" sz="1800" dirty="0">
              <a:latin typeface="Arial" panose="020B0604020202020204" pitchFamily="34" charset="0"/>
            </a:endParaRPr>
          </a:p>
        </p:txBody>
      </p:sp>
    </p:spTree>
    <p:extLst>
      <p:ext uri="{BB962C8B-B14F-4D97-AF65-F5344CB8AC3E}">
        <p14:creationId xmlns:p14="http://schemas.microsoft.com/office/powerpoint/2010/main" val="299720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1500"/>
          </a:xfrm>
          <a:solidFill>
            <a:srgbClr val="660033"/>
          </a:solidFill>
        </p:spPr>
        <p:txBody>
          <a:bodyPr rtlCol="0">
            <a:normAutofit/>
          </a:bodyPr>
          <a:lstStyle/>
          <a:p>
            <a:pPr eaLnBrk="1" fontAlgn="auto" hangingPunct="1">
              <a:spcAft>
                <a:spcPts val="0"/>
              </a:spcAft>
              <a:defRPr/>
            </a:pPr>
            <a:r>
              <a:rPr lang="en-A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AU"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Disclaimer</a:t>
            </a:r>
            <a:r>
              <a:rPr lang="en-A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5123" name="Content Placeholder 2"/>
          <p:cNvSpPr>
            <a:spLocks noGrp="1"/>
          </p:cNvSpPr>
          <p:nvPr>
            <p:ph idx="1"/>
          </p:nvPr>
        </p:nvSpPr>
        <p:spPr>
          <a:xfrm>
            <a:off x="1719263" y="1828800"/>
            <a:ext cx="8982075" cy="4348163"/>
          </a:xfrm>
        </p:spPr>
        <p:txBody>
          <a:bodyPr/>
          <a:lstStyle/>
          <a:p>
            <a:pPr marL="0" indent="0" eaLnBrk="1" hangingPunct="1">
              <a:buFont typeface="Arial" panose="020B0604020202020204" pitchFamily="34" charset="0"/>
              <a:buNone/>
            </a:pPr>
            <a:r>
              <a:rPr lang="en-AU" altLang="en-US" sz="2400" i="1">
                <a:latin typeface="Times New Roman" panose="02020603050405020304" pitchFamily="18" charset="0"/>
                <a:cs typeface="Times New Roman" panose="02020603050405020304" pitchFamily="18" charset="0"/>
              </a:rPr>
              <a:t>All materials contained in this presentation, including any analysis, comments, remarks, opinions and pointers are for information, debate and discussions ONLY. No warranty of their accuracy, completeness, timeliness or reliability is implied. </a:t>
            </a:r>
          </a:p>
          <a:p>
            <a:pPr marL="0" indent="0" eaLnBrk="1" hangingPunct="1">
              <a:buFont typeface="Arial" panose="020B0604020202020204" pitchFamily="34" charset="0"/>
              <a:buNone/>
            </a:pPr>
            <a:endParaRPr lang="en-AU" altLang="en-US" sz="2400" i="1">
              <a:latin typeface="Times New Roman" panose="02020603050405020304" pitchFamily="18" charset="0"/>
              <a:cs typeface="Times New Roman" panose="02020603050405020304" pitchFamily="18" charset="0"/>
            </a:endParaRPr>
          </a:p>
          <a:p>
            <a:pPr marL="0" indent="0" eaLnBrk="1" hangingPunct="1">
              <a:buFont typeface="Arial" panose="020B0604020202020204" pitchFamily="34" charset="0"/>
              <a:buNone/>
            </a:pPr>
            <a:r>
              <a:rPr lang="en-AU" altLang="en-US" sz="2400" i="1">
                <a:latin typeface="Times New Roman" panose="02020603050405020304" pitchFamily="18" charset="0"/>
                <a:cs typeface="Times New Roman" panose="02020603050405020304" pitchFamily="18" charset="0"/>
              </a:rPr>
              <a:t>Any reliance on these materials in any way assumes total exemption of any liability whatsoever of Andrew Leung International Consultants and Investments Limited and Andrew K P Leung including all their current and future Affiliates, Associates or Assigns.</a:t>
            </a:r>
          </a:p>
        </p:txBody>
      </p:sp>
      <p:sp>
        <p:nvSpPr>
          <p:cNvPr id="4" name="Slide Number Placeholder 3"/>
          <p:cNvSpPr>
            <a:spLocks noGrp="1"/>
          </p:cNvSpPr>
          <p:nvPr>
            <p:ph type="sldNum" sz="quarter" idx="12"/>
          </p:nvPr>
        </p:nvSpPr>
        <p:spPr/>
        <p:txBody>
          <a:bodyPr/>
          <a:lstStyle/>
          <a:p>
            <a:pPr>
              <a:defRPr/>
            </a:pPr>
            <a:fld id="{550427D7-77E4-4447-B6C7-EF192B0BD967}" type="slidenum">
              <a:rPr lang="en-AU"/>
              <a:pPr>
                <a:defRPr/>
              </a:pPr>
              <a:t>2</a:t>
            </a:fld>
            <a:endParaRPr lang="en-AU" dirty="0"/>
          </a:p>
        </p:txBody>
      </p:sp>
    </p:spTree>
    <p:extLst>
      <p:ext uri="{BB962C8B-B14F-4D97-AF65-F5344CB8AC3E}">
        <p14:creationId xmlns:p14="http://schemas.microsoft.com/office/powerpoint/2010/main" val="1415886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29951-2C53-4C3B-59CF-96476A9653B5}"/>
              </a:ext>
            </a:extLst>
          </p:cNvPr>
          <p:cNvSpPr>
            <a:spLocks noGrp="1"/>
          </p:cNvSpPr>
          <p:nvPr>
            <p:ph type="title"/>
          </p:nvPr>
        </p:nvSpPr>
        <p:spPr>
          <a:xfrm>
            <a:off x="483781" y="365126"/>
            <a:ext cx="11302409" cy="767242"/>
          </a:xfrm>
          <a:solidFill>
            <a:srgbClr val="740000"/>
          </a:solidFill>
        </p:spPr>
        <p:txBody>
          <a:bodyPr>
            <a:normAutofit/>
          </a:bodyPr>
          <a:lstStyle/>
          <a:p>
            <a:r>
              <a:rPr lang="en-HK" sz="2800" b="1" i="1" dirty="0">
                <a:solidFill>
                  <a:schemeClr val="bg1"/>
                </a:solidFill>
                <a:latin typeface="Times New Roman" panose="02020603050405020304" pitchFamily="18" charset="0"/>
                <a:cs typeface="Times New Roman" panose="02020603050405020304" pitchFamily="18" charset="0"/>
              </a:rPr>
              <a:t>  1. Life</a:t>
            </a:r>
            <a:r>
              <a:rPr lang="zh-TW" altLang="en-US" sz="2800" b="1" i="1" dirty="0">
                <a:solidFill>
                  <a:schemeClr val="bg1"/>
                </a:solidFill>
                <a:latin typeface="Times New Roman" panose="02020603050405020304" pitchFamily="18" charset="0"/>
                <a:cs typeface="Times New Roman" panose="02020603050405020304" pitchFamily="18" charset="0"/>
              </a:rPr>
              <a:t> </a:t>
            </a:r>
            <a:r>
              <a:rPr lang="en-HK" altLang="zh-TW" sz="2800" b="1" i="1" dirty="0">
                <a:solidFill>
                  <a:schemeClr val="bg1"/>
                </a:solidFill>
                <a:latin typeface="Times New Roman" panose="02020603050405020304" pitchFamily="18" charset="0"/>
                <a:cs typeface="Times New Roman" panose="02020603050405020304" pitchFamily="18" charset="0"/>
              </a:rPr>
              <a:t>is</a:t>
            </a:r>
            <a:r>
              <a:rPr lang="zh-TW" altLang="en-US" sz="2800" b="1" i="1" dirty="0">
                <a:solidFill>
                  <a:schemeClr val="bg1"/>
                </a:solidFill>
                <a:latin typeface="Times New Roman" panose="02020603050405020304" pitchFamily="18" charset="0"/>
                <a:cs typeface="Times New Roman" panose="02020603050405020304" pitchFamily="18" charset="0"/>
              </a:rPr>
              <a:t> </a:t>
            </a:r>
            <a:r>
              <a:rPr lang="en-HK" altLang="zh-TW" sz="2800" b="1" i="1" dirty="0">
                <a:solidFill>
                  <a:schemeClr val="bg1"/>
                </a:solidFill>
                <a:latin typeface="Times New Roman" panose="02020603050405020304" pitchFamily="18" charset="0"/>
                <a:cs typeface="Times New Roman" panose="02020603050405020304" pitchFamily="18" charset="0"/>
              </a:rPr>
              <a:t>Multifaceted and as Rich as you make it; but First Things First</a:t>
            </a:r>
            <a:endParaRPr lang="en-HK" sz="2800" b="1" i="1" dirty="0">
              <a:solidFill>
                <a:schemeClr val="bg1"/>
              </a:solidFill>
              <a:latin typeface="Times New Roman" panose="02020603050405020304" pitchFamily="18" charset="0"/>
              <a:cs typeface="Times New Roman" panose="02020603050405020304" pitchFamily="18" charset="0"/>
            </a:endParaRPr>
          </a:p>
        </p:txBody>
      </p:sp>
      <p:pic>
        <p:nvPicPr>
          <p:cNvPr id="4" name="Online Media 3" title="Simple Truths: Living a Simplified Life – The Empty Pickle Jar Inspirational Video">
            <a:hlinkClick r:id="" action="ppaction://media"/>
            <a:extLst>
              <a:ext uri="{FF2B5EF4-FFF2-40B4-BE49-F238E27FC236}">
                <a16:creationId xmlns:a16="http://schemas.microsoft.com/office/drawing/2014/main" id="{9C277613-687C-F2AB-3F18-7C14986D7B47}"/>
              </a:ext>
            </a:extLst>
          </p:cNvPr>
          <p:cNvPicPr>
            <a:picLocks noRot="1" noChangeAspect="1"/>
          </p:cNvPicPr>
          <p:nvPr>
            <a:videoFile r:link="rId1"/>
          </p:nvPr>
        </p:nvPicPr>
        <p:blipFill>
          <a:blip r:embed="rId3"/>
          <a:stretch>
            <a:fillRect/>
          </a:stretch>
        </p:blipFill>
        <p:spPr>
          <a:xfrm>
            <a:off x="444795" y="1350495"/>
            <a:ext cx="11302409" cy="5190386"/>
          </a:xfrm>
          <a:prstGeom prst="rect">
            <a:avLst/>
          </a:prstGeom>
        </p:spPr>
      </p:pic>
    </p:spTree>
    <p:extLst>
      <p:ext uri="{BB962C8B-B14F-4D97-AF65-F5344CB8AC3E}">
        <p14:creationId xmlns:p14="http://schemas.microsoft.com/office/powerpoint/2010/main" val="128714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DCDE-900D-B7DE-D669-CBDE017B3274}"/>
              </a:ext>
            </a:extLst>
          </p:cNvPr>
          <p:cNvSpPr>
            <a:spLocks noGrp="1"/>
          </p:cNvSpPr>
          <p:nvPr>
            <p:ph type="title"/>
          </p:nvPr>
        </p:nvSpPr>
        <p:spPr>
          <a:xfrm>
            <a:off x="473149" y="365125"/>
            <a:ext cx="11201400" cy="559907"/>
          </a:xfrm>
          <a:solidFill>
            <a:srgbClr val="740000"/>
          </a:solidFill>
        </p:spPr>
        <p:txBody>
          <a:bodyPr>
            <a:normAutofit/>
          </a:bodyPr>
          <a:lstStyle/>
          <a:p>
            <a:r>
              <a:rPr lang="en-HK"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sz="2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CRYSTALIZE, SIMPLIFY, PRIORITIZE, and EMPHATHIZE </a:t>
            </a:r>
          </a:p>
        </p:txBody>
      </p:sp>
      <p:pic>
        <p:nvPicPr>
          <p:cNvPr id="4" name="Online Media 3" title="The Best of Success: A Treasury of Inspiration">
            <a:hlinkClick r:id="" action="ppaction://media"/>
            <a:extLst>
              <a:ext uri="{FF2B5EF4-FFF2-40B4-BE49-F238E27FC236}">
                <a16:creationId xmlns:a16="http://schemas.microsoft.com/office/drawing/2014/main" id="{226DB7B3-807D-2D5E-A4C1-528FC1344DF1}"/>
              </a:ext>
            </a:extLst>
          </p:cNvPr>
          <p:cNvPicPr>
            <a:picLocks noRot="1" noChangeAspect="1"/>
          </p:cNvPicPr>
          <p:nvPr>
            <a:videoFile r:link="rId1"/>
          </p:nvPr>
        </p:nvPicPr>
        <p:blipFill>
          <a:blip r:embed="rId4"/>
          <a:stretch>
            <a:fillRect/>
          </a:stretch>
        </p:blipFill>
        <p:spPr>
          <a:xfrm>
            <a:off x="473149" y="1225402"/>
            <a:ext cx="11201400" cy="5090338"/>
          </a:xfrm>
          <a:prstGeom prst="rect">
            <a:avLst/>
          </a:prstGeom>
        </p:spPr>
      </p:pic>
    </p:spTree>
    <p:extLst>
      <p:ext uri="{BB962C8B-B14F-4D97-AF65-F5344CB8AC3E}">
        <p14:creationId xmlns:p14="http://schemas.microsoft.com/office/powerpoint/2010/main" val="198329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6A8D8-1426-321B-723E-3D387C5F33D5}"/>
              </a:ext>
            </a:extLst>
          </p:cNvPr>
          <p:cNvSpPr>
            <a:spLocks noGrp="1"/>
          </p:cNvSpPr>
          <p:nvPr>
            <p:ph type="title"/>
          </p:nvPr>
        </p:nvSpPr>
        <p:spPr>
          <a:xfrm>
            <a:off x="382772" y="365125"/>
            <a:ext cx="11435316" cy="629019"/>
          </a:xfrm>
          <a:solidFill>
            <a:srgbClr val="740000"/>
          </a:solidFill>
        </p:spPr>
        <p:txBody>
          <a:bodyPr>
            <a:normAutofit/>
          </a:bodyPr>
          <a:lstStyle/>
          <a:p>
            <a:r>
              <a:rPr lang="en-HK" sz="2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3. Find your Passion. Follow your Dreams. Your Moment will come! </a:t>
            </a:r>
          </a:p>
        </p:txBody>
      </p:sp>
      <p:pic>
        <p:nvPicPr>
          <p:cNvPr id="4" name="Online Media 3" title="Finding your life's purpose - Passion">
            <a:hlinkClick r:id="" action="ppaction://media"/>
            <a:extLst>
              <a:ext uri="{FF2B5EF4-FFF2-40B4-BE49-F238E27FC236}">
                <a16:creationId xmlns:a16="http://schemas.microsoft.com/office/drawing/2014/main" id="{69295C9D-E517-E2F3-DAF6-2E9A97442C94}"/>
              </a:ext>
            </a:extLst>
          </p:cNvPr>
          <p:cNvPicPr>
            <a:picLocks noRot="1" noChangeAspect="1"/>
          </p:cNvPicPr>
          <p:nvPr>
            <a:videoFile r:link="rId1"/>
          </p:nvPr>
        </p:nvPicPr>
        <p:blipFill>
          <a:blip r:embed="rId5"/>
          <a:stretch>
            <a:fillRect/>
          </a:stretch>
        </p:blipFill>
        <p:spPr>
          <a:xfrm>
            <a:off x="483781" y="1254642"/>
            <a:ext cx="5443870" cy="5194005"/>
          </a:xfrm>
          <a:prstGeom prst="rect">
            <a:avLst/>
          </a:prstGeom>
        </p:spPr>
      </p:pic>
      <p:pic>
        <p:nvPicPr>
          <p:cNvPr id="3" name="A Moment in Time">
            <a:hlinkClick r:id="" action="ppaction://media"/>
            <a:extLst>
              <a:ext uri="{FF2B5EF4-FFF2-40B4-BE49-F238E27FC236}">
                <a16:creationId xmlns:a16="http://schemas.microsoft.com/office/drawing/2014/main" id="{EE977FAF-47B8-362A-621F-CBC8B938A5AF}"/>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6204099" y="1298869"/>
            <a:ext cx="5613990" cy="5194005"/>
          </a:xfrm>
          <a:prstGeom prst="rect">
            <a:avLst/>
          </a:prstGeom>
        </p:spPr>
      </p:pic>
    </p:spTree>
    <p:extLst>
      <p:ext uri="{BB962C8B-B14F-4D97-AF65-F5344CB8AC3E}">
        <p14:creationId xmlns:p14="http://schemas.microsoft.com/office/powerpoint/2010/main" val="372913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65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B0991-E233-6B0C-725B-111CA7F57130}"/>
              </a:ext>
            </a:extLst>
          </p:cNvPr>
          <p:cNvSpPr>
            <a:spLocks noGrp="1"/>
          </p:cNvSpPr>
          <p:nvPr>
            <p:ph type="title"/>
          </p:nvPr>
        </p:nvSpPr>
        <p:spPr>
          <a:xfrm>
            <a:off x="510363" y="365126"/>
            <a:ext cx="11238614" cy="607754"/>
          </a:xfrm>
          <a:solidFill>
            <a:srgbClr val="740000"/>
          </a:solidFill>
        </p:spPr>
        <p:txBody>
          <a:bodyPr>
            <a:normAutofit/>
          </a:bodyPr>
          <a:lstStyle/>
          <a:p>
            <a:r>
              <a:rPr lang="en-HK"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4.   Learn from the resilient adaptation of mountain goats</a:t>
            </a:r>
          </a:p>
        </p:txBody>
      </p:sp>
      <p:pic>
        <p:nvPicPr>
          <p:cNvPr id="4" name="Online Media 3" title="Mountain Goat: Conquerors of the High Peaks">
            <a:hlinkClick r:id="" action="ppaction://media"/>
            <a:extLst>
              <a:ext uri="{FF2B5EF4-FFF2-40B4-BE49-F238E27FC236}">
                <a16:creationId xmlns:a16="http://schemas.microsoft.com/office/drawing/2014/main" id="{DF8EF9CA-6C84-880F-BBD7-2B68C49BF39C}"/>
              </a:ext>
            </a:extLst>
          </p:cNvPr>
          <p:cNvPicPr>
            <a:picLocks noRot="1" noChangeAspect="1"/>
          </p:cNvPicPr>
          <p:nvPr>
            <a:videoFile r:link="rId1"/>
          </p:nvPr>
        </p:nvPicPr>
        <p:blipFill>
          <a:blip r:embed="rId3"/>
          <a:stretch>
            <a:fillRect/>
          </a:stretch>
        </p:blipFill>
        <p:spPr>
          <a:xfrm>
            <a:off x="510363" y="1266338"/>
            <a:ext cx="7862777" cy="5123829"/>
          </a:xfrm>
          <a:prstGeom prst="rect">
            <a:avLst/>
          </a:prstGeom>
        </p:spPr>
      </p:pic>
      <p:sp>
        <p:nvSpPr>
          <p:cNvPr id="6" name="TextBox 5">
            <a:extLst>
              <a:ext uri="{FF2B5EF4-FFF2-40B4-BE49-F238E27FC236}">
                <a16:creationId xmlns:a16="http://schemas.microsoft.com/office/drawing/2014/main" id="{00236AA2-EB43-DCC6-C5F9-EFD4E4F9545D}"/>
              </a:ext>
            </a:extLst>
          </p:cNvPr>
          <p:cNvSpPr txBox="1"/>
          <p:nvPr/>
        </p:nvSpPr>
        <p:spPr>
          <a:xfrm>
            <a:off x="8830340" y="1738423"/>
            <a:ext cx="3009013" cy="4401205"/>
          </a:xfrm>
          <a:prstGeom prst="rect">
            <a:avLst/>
          </a:prstGeom>
          <a:noFill/>
        </p:spPr>
        <p:txBody>
          <a:bodyPr wrap="square" rtlCol="0">
            <a:spAutoFit/>
          </a:bodyPr>
          <a:lstStyle/>
          <a:p>
            <a:r>
              <a:rPr lang="en-US" sz="2000" i="1" dirty="0">
                <a:latin typeface="Times New Roman" panose="02020603050405020304" pitchFamily="18" charset="0"/>
                <a:cs typeface="Times New Roman" panose="02020603050405020304" pitchFamily="18" charset="0"/>
              </a:rPr>
              <a:t>Through our life journeys, we also have to </a:t>
            </a:r>
            <a:r>
              <a:rPr lang="en-US" sz="2000" b="1" i="1" dirty="0">
                <a:latin typeface="Times New Roman" panose="02020603050405020304" pitchFamily="18" charset="0"/>
                <a:cs typeface="Times New Roman" panose="02020603050405020304" pitchFamily="18" charset="0"/>
              </a:rPr>
              <a:t>c</a:t>
            </a:r>
            <a:r>
              <a:rPr lang="en-US" sz="2000" b="1" i="1" dirty="0">
                <a:solidFill>
                  <a:srgbClr val="740000"/>
                </a:solidFill>
                <a:latin typeface="Times New Roman" panose="02020603050405020304" pitchFamily="18" charset="0"/>
                <a:cs typeface="Times New Roman" panose="02020603050405020304" pitchFamily="18" charset="0"/>
              </a:rPr>
              <a:t>ombine our heart, our mind, our will and our strength</a:t>
            </a:r>
            <a:r>
              <a:rPr lang="en-US" sz="2000" i="1" dirty="0">
                <a:solidFill>
                  <a:srgbClr val="740000"/>
                </a:solidFill>
                <a:latin typeface="Times New Roman" panose="02020603050405020304" pitchFamily="18" charset="0"/>
                <a:cs typeface="Times New Roman" panose="02020603050405020304" pitchFamily="18" charset="0"/>
              </a:rPr>
              <a:t>, l</a:t>
            </a:r>
            <a:r>
              <a:rPr lang="en-US" sz="2000" i="1" dirty="0">
                <a:latin typeface="Times New Roman" panose="02020603050405020304" pitchFamily="18" charset="0"/>
                <a:cs typeface="Times New Roman" panose="02020603050405020304" pitchFamily="18" charset="0"/>
              </a:rPr>
              <a:t>ike the sika deer’s legs and toes, in negotiating through treacherous passages. </a:t>
            </a:r>
            <a:r>
              <a:rPr lang="en-US" sz="2000" b="1" i="1" dirty="0">
                <a:solidFill>
                  <a:srgbClr val="740000"/>
                </a:solidFill>
                <a:latin typeface="Times New Roman" panose="02020603050405020304" pitchFamily="18" charset="0"/>
                <a:cs typeface="Times New Roman" panose="02020603050405020304" pitchFamily="18" charset="0"/>
              </a:rPr>
              <a:t>With well-seasoned confidence, wisdom, courage, action, and a virtuous character, we are well-positioned to scale challenging heights in reaping a life of abundance.</a:t>
            </a:r>
            <a:endParaRPr lang="en-HK" sz="2000" b="1" i="1" dirty="0">
              <a:solidFill>
                <a:srgbClr val="74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0132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9D41E-C8AD-AD72-D376-25FE23C7C32C}"/>
              </a:ext>
            </a:extLst>
          </p:cNvPr>
          <p:cNvSpPr>
            <a:spLocks noGrp="1"/>
          </p:cNvSpPr>
          <p:nvPr>
            <p:ph type="title"/>
          </p:nvPr>
        </p:nvSpPr>
        <p:spPr>
          <a:xfrm>
            <a:off x="459093" y="244219"/>
            <a:ext cx="11273814" cy="600391"/>
          </a:xfrm>
          <a:solidFill>
            <a:srgbClr val="740000"/>
          </a:solidFill>
        </p:spPr>
        <p:txBody>
          <a:bodyPr>
            <a:normAutofit fontScale="90000"/>
          </a:bodyPr>
          <a:lstStyle/>
          <a:p>
            <a:r>
              <a:rPr lang="en-HK" dirty="0"/>
              <a:t>               </a:t>
            </a:r>
            <a:r>
              <a:rPr lang="en-HK" sz="32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Build strong roots through weather-beaten hardship  </a:t>
            </a:r>
            <a:endParaRPr lang="en-HK" dirty="0"/>
          </a:p>
        </p:txBody>
      </p:sp>
      <p:pic>
        <p:nvPicPr>
          <p:cNvPr id="5" name="Picture 4">
            <a:extLst>
              <a:ext uri="{FF2B5EF4-FFF2-40B4-BE49-F238E27FC236}">
                <a16:creationId xmlns:a16="http://schemas.microsoft.com/office/drawing/2014/main" id="{0FED3903-15FA-C568-CEE0-AD0B544058A8}"/>
              </a:ext>
            </a:extLst>
          </p:cNvPr>
          <p:cNvPicPr>
            <a:picLocks noChangeAspect="1"/>
          </p:cNvPicPr>
          <p:nvPr/>
        </p:nvPicPr>
        <p:blipFill>
          <a:blip r:embed="rId2"/>
          <a:stretch>
            <a:fillRect/>
          </a:stretch>
        </p:blipFill>
        <p:spPr>
          <a:xfrm>
            <a:off x="408925" y="3842185"/>
            <a:ext cx="5687074" cy="2771596"/>
          </a:xfrm>
          <a:prstGeom prst="rect">
            <a:avLst/>
          </a:prstGeom>
        </p:spPr>
      </p:pic>
      <p:pic>
        <p:nvPicPr>
          <p:cNvPr id="6" name="Picture 5">
            <a:extLst>
              <a:ext uri="{FF2B5EF4-FFF2-40B4-BE49-F238E27FC236}">
                <a16:creationId xmlns:a16="http://schemas.microsoft.com/office/drawing/2014/main" id="{6B8B185A-C474-37FA-26D1-670DF5FD4C92}"/>
              </a:ext>
            </a:extLst>
          </p:cNvPr>
          <p:cNvPicPr>
            <a:picLocks noChangeAspect="1"/>
          </p:cNvPicPr>
          <p:nvPr/>
        </p:nvPicPr>
        <p:blipFill>
          <a:blip r:embed="rId3"/>
          <a:stretch>
            <a:fillRect/>
          </a:stretch>
        </p:blipFill>
        <p:spPr>
          <a:xfrm>
            <a:off x="408925" y="1011832"/>
            <a:ext cx="5687075" cy="2645404"/>
          </a:xfrm>
          <a:prstGeom prst="rect">
            <a:avLst/>
          </a:prstGeom>
        </p:spPr>
      </p:pic>
      <p:sp>
        <p:nvSpPr>
          <p:cNvPr id="7" name="TextBox 6">
            <a:extLst>
              <a:ext uri="{FF2B5EF4-FFF2-40B4-BE49-F238E27FC236}">
                <a16:creationId xmlns:a16="http://schemas.microsoft.com/office/drawing/2014/main" id="{D21BFD91-7D4B-E8DD-FFF1-3FBFB88BF257}"/>
              </a:ext>
            </a:extLst>
          </p:cNvPr>
          <p:cNvSpPr txBox="1"/>
          <p:nvPr/>
        </p:nvSpPr>
        <p:spPr>
          <a:xfrm>
            <a:off x="664503" y="4600397"/>
            <a:ext cx="4949226" cy="830997"/>
          </a:xfrm>
          <a:prstGeom prst="rect">
            <a:avLst/>
          </a:prstGeom>
          <a:noFill/>
        </p:spPr>
        <p:txBody>
          <a:bodyPr wrap="square" rtlCol="0">
            <a:spAutoFit/>
          </a:bodyPr>
          <a:lstStyle/>
          <a:p>
            <a:r>
              <a:rPr lang="en-HK" sz="2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But plants ill-fitted against heavy storms </a:t>
            </a:r>
          </a:p>
        </p:txBody>
      </p:sp>
      <p:sp>
        <p:nvSpPr>
          <p:cNvPr id="8" name="TextBox 7">
            <a:extLst>
              <a:ext uri="{FF2B5EF4-FFF2-40B4-BE49-F238E27FC236}">
                <a16:creationId xmlns:a16="http://schemas.microsoft.com/office/drawing/2014/main" id="{01C5E4BD-31EF-9988-46EE-7278A573EAD1}"/>
              </a:ext>
            </a:extLst>
          </p:cNvPr>
          <p:cNvSpPr txBox="1"/>
          <p:nvPr/>
        </p:nvSpPr>
        <p:spPr>
          <a:xfrm>
            <a:off x="664503" y="1680971"/>
            <a:ext cx="5519922" cy="830997"/>
          </a:xfrm>
          <a:prstGeom prst="rect">
            <a:avLst/>
          </a:prstGeom>
          <a:noFill/>
        </p:spPr>
        <p:txBody>
          <a:bodyPr wrap="square" rtlCol="0">
            <a:spAutoFit/>
          </a:bodyPr>
          <a:lstStyle/>
          <a:p>
            <a:r>
              <a:rPr lang="en-HK" sz="2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Indonesia’s Bogor Botanical Gardens </a:t>
            </a:r>
          </a:p>
          <a:p>
            <a:r>
              <a:rPr lang="en-HK" sz="2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blessed with rich volcanic soil</a:t>
            </a:r>
          </a:p>
        </p:txBody>
      </p:sp>
      <p:pic>
        <p:nvPicPr>
          <p:cNvPr id="12" name="Picture 11">
            <a:extLst>
              <a:ext uri="{FF2B5EF4-FFF2-40B4-BE49-F238E27FC236}">
                <a16:creationId xmlns:a16="http://schemas.microsoft.com/office/drawing/2014/main" id="{41D16A9B-4E7B-BEA0-909C-63EFA71E69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1916" y="1048667"/>
            <a:ext cx="5331158" cy="2608569"/>
          </a:xfrm>
          <a:prstGeom prst="rect">
            <a:avLst/>
          </a:prstGeom>
        </p:spPr>
      </p:pic>
      <p:sp>
        <p:nvSpPr>
          <p:cNvPr id="13" name="TextBox 12">
            <a:extLst>
              <a:ext uri="{FF2B5EF4-FFF2-40B4-BE49-F238E27FC236}">
                <a16:creationId xmlns:a16="http://schemas.microsoft.com/office/drawing/2014/main" id="{BDA7FB13-AF75-DC51-5AE4-2F28168496A1}"/>
              </a:ext>
            </a:extLst>
          </p:cNvPr>
          <p:cNvSpPr txBox="1"/>
          <p:nvPr/>
        </p:nvSpPr>
        <p:spPr>
          <a:xfrm>
            <a:off x="6973596" y="1772005"/>
            <a:ext cx="5331158" cy="830997"/>
          </a:xfrm>
          <a:prstGeom prst="rect">
            <a:avLst/>
          </a:prstGeom>
          <a:noFill/>
        </p:spPr>
        <p:txBody>
          <a:bodyPr wrap="square" rtlCol="0">
            <a:spAutoFit/>
          </a:bodyPr>
          <a:lstStyle/>
          <a:p>
            <a:r>
              <a:rPr lang="en-HK" sz="2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Three-in-one tree in Happy Valley, </a:t>
            </a:r>
          </a:p>
          <a:p>
            <a:r>
              <a:rPr lang="en-HK" sz="2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Hong Kong</a:t>
            </a:r>
          </a:p>
        </p:txBody>
      </p:sp>
      <p:pic>
        <p:nvPicPr>
          <p:cNvPr id="15" name="Picture 14">
            <a:extLst>
              <a:ext uri="{FF2B5EF4-FFF2-40B4-BE49-F238E27FC236}">
                <a16:creationId xmlns:a16="http://schemas.microsoft.com/office/drawing/2014/main" id="{151811E4-7879-7E1C-B764-B3DE939AC2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1916" y="3842185"/>
            <a:ext cx="5331158" cy="2683956"/>
          </a:xfrm>
          <a:prstGeom prst="rect">
            <a:avLst/>
          </a:prstGeom>
        </p:spPr>
      </p:pic>
      <p:sp>
        <p:nvSpPr>
          <p:cNvPr id="16" name="TextBox 15">
            <a:extLst>
              <a:ext uri="{FF2B5EF4-FFF2-40B4-BE49-F238E27FC236}">
                <a16:creationId xmlns:a16="http://schemas.microsoft.com/office/drawing/2014/main" id="{54B583F1-335D-AC78-45EA-7D23634B7145}"/>
              </a:ext>
            </a:extLst>
          </p:cNvPr>
          <p:cNvSpPr txBox="1"/>
          <p:nvPr/>
        </p:nvSpPr>
        <p:spPr>
          <a:xfrm>
            <a:off x="6874126" y="4369564"/>
            <a:ext cx="4908948" cy="830997"/>
          </a:xfrm>
          <a:prstGeom prst="rect">
            <a:avLst/>
          </a:prstGeom>
          <a:noFill/>
        </p:spPr>
        <p:txBody>
          <a:bodyPr wrap="square" rtlCol="0">
            <a:spAutoFit/>
          </a:bodyPr>
          <a:lstStyle/>
          <a:p>
            <a:r>
              <a:rPr lang="en-HK" sz="2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Extra-strong supporting roots, Repulse Bay, Hong Kong </a:t>
            </a:r>
          </a:p>
        </p:txBody>
      </p:sp>
    </p:spTree>
    <p:extLst>
      <p:ext uri="{BB962C8B-B14F-4D97-AF65-F5344CB8AC3E}">
        <p14:creationId xmlns:p14="http://schemas.microsoft.com/office/powerpoint/2010/main" val="2605484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88054-E398-A618-F1B9-461DD9B272A2}"/>
              </a:ext>
            </a:extLst>
          </p:cNvPr>
          <p:cNvSpPr>
            <a:spLocks noGrp="1"/>
          </p:cNvSpPr>
          <p:nvPr>
            <p:ph type="title"/>
          </p:nvPr>
        </p:nvSpPr>
        <p:spPr>
          <a:xfrm>
            <a:off x="272642" y="154172"/>
            <a:ext cx="11635529" cy="515679"/>
          </a:xfrm>
          <a:solidFill>
            <a:srgbClr val="740000"/>
          </a:solidFill>
        </p:spPr>
        <p:txBody>
          <a:bodyPr>
            <a:normAutofit/>
          </a:bodyPr>
          <a:lstStyle/>
          <a:p>
            <a:r>
              <a:rPr lang="en-HK"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6. Lessons from Shackleton – Never give up! Be always fully prepared!</a:t>
            </a:r>
          </a:p>
        </p:txBody>
      </p:sp>
      <p:pic>
        <p:nvPicPr>
          <p:cNvPr id="3" name="Picture 2">
            <a:extLst>
              <a:ext uri="{FF2B5EF4-FFF2-40B4-BE49-F238E27FC236}">
                <a16:creationId xmlns:a16="http://schemas.microsoft.com/office/drawing/2014/main" id="{507DD74A-63C6-7DDD-A876-2660FD45FA10}"/>
              </a:ext>
            </a:extLst>
          </p:cNvPr>
          <p:cNvPicPr>
            <a:picLocks noChangeAspect="1"/>
          </p:cNvPicPr>
          <p:nvPr/>
        </p:nvPicPr>
        <p:blipFill>
          <a:blip r:embed="rId2"/>
          <a:stretch>
            <a:fillRect/>
          </a:stretch>
        </p:blipFill>
        <p:spPr>
          <a:xfrm>
            <a:off x="3267512" y="738335"/>
            <a:ext cx="4439574" cy="5965492"/>
          </a:xfrm>
          <a:prstGeom prst="rect">
            <a:avLst/>
          </a:prstGeom>
        </p:spPr>
      </p:pic>
      <p:pic>
        <p:nvPicPr>
          <p:cNvPr id="6" name="Picture 5">
            <a:extLst>
              <a:ext uri="{FF2B5EF4-FFF2-40B4-BE49-F238E27FC236}">
                <a16:creationId xmlns:a16="http://schemas.microsoft.com/office/drawing/2014/main" id="{5264D0ED-4DCC-8F3B-994A-FA3166EA5EE9}"/>
              </a:ext>
            </a:extLst>
          </p:cNvPr>
          <p:cNvPicPr>
            <a:picLocks noChangeAspect="1"/>
          </p:cNvPicPr>
          <p:nvPr/>
        </p:nvPicPr>
        <p:blipFill>
          <a:blip r:embed="rId3"/>
          <a:stretch>
            <a:fillRect/>
          </a:stretch>
        </p:blipFill>
        <p:spPr>
          <a:xfrm>
            <a:off x="272642" y="839970"/>
            <a:ext cx="2898397" cy="5863857"/>
          </a:xfrm>
          <a:prstGeom prst="rect">
            <a:avLst/>
          </a:prstGeom>
        </p:spPr>
      </p:pic>
      <p:sp>
        <p:nvSpPr>
          <p:cNvPr id="7" name="TextBox 6">
            <a:extLst>
              <a:ext uri="{FF2B5EF4-FFF2-40B4-BE49-F238E27FC236}">
                <a16:creationId xmlns:a16="http://schemas.microsoft.com/office/drawing/2014/main" id="{CD7B1E5D-69D6-D9E1-4C45-7C77B11CD70B}"/>
              </a:ext>
            </a:extLst>
          </p:cNvPr>
          <p:cNvSpPr txBox="1"/>
          <p:nvPr/>
        </p:nvSpPr>
        <p:spPr>
          <a:xfrm>
            <a:off x="7888830" y="839971"/>
            <a:ext cx="3969972" cy="5755422"/>
          </a:xfrm>
          <a:prstGeom prst="rect">
            <a:avLst/>
          </a:prstGeom>
          <a:noFill/>
        </p:spPr>
        <p:txBody>
          <a:bodyPr wrap="square" rtlCol="0">
            <a:spAutoFit/>
          </a:bodyPr>
          <a:lstStyle/>
          <a:p>
            <a:r>
              <a:rPr lang="en-US" sz="1600" i="1" dirty="0">
                <a:solidFill>
                  <a:schemeClr val="bg1">
                    <a:lumMod val="50000"/>
                  </a:schemeClr>
                </a:solidFill>
                <a:latin typeface="Times New Roman" panose="02020603050405020304" pitchFamily="18" charset="0"/>
                <a:cs typeface="Times New Roman" panose="02020603050405020304" pitchFamily="18" charset="0"/>
              </a:rPr>
              <a:t>Venturing out for help, </a:t>
            </a:r>
            <a:r>
              <a:rPr lang="en-US" sz="1600" b="1" i="1" dirty="0">
                <a:latin typeface="Times New Roman" panose="02020603050405020304" pitchFamily="18" charset="0"/>
                <a:cs typeface="Times New Roman" panose="02020603050405020304" pitchFamily="18" charset="0"/>
              </a:rPr>
              <a:t>Shackleton undertook to return to pick up his marooned crew on Elephant Island the following spring. </a:t>
            </a:r>
            <a:r>
              <a:rPr lang="en-US" sz="1600" i="1" dirty="0">
                <a:solidFill>
                  <a:schemeClr val="bg1">
                    <a:lumMod val="50000"/>
                  </a:schemeClr>
                </a:solidFill>
                <a:latin typeface="Times New Roman" panose="02020603050405020304" pitchFamily="18" charset="0"/>
                <a:cs typeface="Times New Roman" panose="02020603050405020304" pitchFamily="18" charset="0"/>
              </a:rPr>
              <a:t>When spring came, </a:t>
            </a:r>
            <a:r>
              <a:rPr lang="en-US" sz="1600" b="1" i="1" dirty="0">
                <a:latin typeface="Times New Roman" panose="02020603050405020304" pitchFamily="18" charset="0"/>
                <a:cs typeface="Times New Roman" panose="02020603050405020304" pitchFamily="18" charset="0"/>
              </a:rPr>
              <a:t>however, ice sheets kept the sea frozen, blocking his passage. After waiting for days, a thawing occurred, allowing a very narrow creek for his ship to pass. </a:t>
            </a:r>
            <a:r>
              <a:rPr lang="en-US" sz="1600" i="1" dirty="0">
                <a:solidFill>
                  <a:schemeClr val="bg1">
                    <a:lumMod val="50000"/>
                  </a:schemeClr>
                </a:solidFill>
                <a:latin typeface="Times New Roman" panose="02020603050405020304" pitchFamily="18" charset="0"/>
                <a:cs typeface="Times New Roman" panose="02020603050405020304" pitchFamily="18" charset="0"/>
              </a:rPr>
              <a:t>On arrival at Elephant Island, he saw in the distance that his comrades were already fully packed and waiting on the shore. </a:t>
            </a:r>
            <a:r>
              <a:rPr lang="en-US" sz="1600" b="1" i="1" dirty="0">
                <a:latin typeface="Times New Roman" panose="02020603050405020304" pitchFamily="18" charset="0"/>
                <a:cs typeface="Times New Roman" panose="02020603050405020304" pitchFamily="18" charset="0"/>
              </a:rPr>
              <a:t>Without a single moment of delay, they quickly boarded the ship and commenced their return journey. After an hour, the creek got frozen up again. </a:t>
            </a:r>
            <a:r>
              <a:rPr lang="en-US" sz="1600" i="1" dirty="0">
                <a:solidFill>
                  <a:schemeClr val="bg1">
                    <a:lumMod val="50000"/>
                  </a:schemeClr>
                </a:solidFill>
                <a:latin typeface="Times New Roman" panose="02020603050405020304" pitchFamily="18" charset="0"/>
                <a:cs typeface="Times New Roman" panose="02020603050405020304" pitchFamily="18" charset="0"/>
              </a:rPr>
              <a:t>Shackleton asked his comrades how they managed to identify this rare moment of possible passage and got ready for the pickup. They replied that </a:t>
            </a:r>
            <a:r>
              <a:rPr lang="en-US" sz="1600" b="1" i="1" dirty="0">
                <a:solidFill>
                  <a:srgbClr val="740000"/>
                </a:solidFill>
                <a:latin typeface="Times New Roman" panose="02020603050405020304" pitchFamily="18" charset="0"/>
                <a:cs typeface="Times New Roman" panose="02020603050405020304" pitchFamily="18" charset="0"/>
              </a:rPr>
              <a:t>without fail, they got fully ready every day for over half a month in the firm belief that the promised pickup will happen someday</a:t>
            </a:r>
            <a:r>
              <a:rPr lang="en-US" sz="1600" i="1" dirty="0">
                <a:solidFill>
                  <a:srgbClr val="740000"/>
                </a:solidFill>
                <a:latin typeface="Times New Roman" panose="02020603050405020304" pitchFamily="18" charset="0"/>
                <a:cs typeface="Times New Roman" panose="02020603050405020304" pitchFamily="18" charset="0"/>
              </a:rPr>
              <a:t>.</a:t>
            </a:r>
            <a:r>
              <a:rPr lang="en-US" sz="1600" i="1" dirty="0">
                <a:solidFill>
                  <a:schemeClr val="bg1">
                    <a:lumMod val="50000"/>
                  </a:schemeClr>
                </a:solidFill>
                <a:latin typeface="Times New Roman" panose="02020603050405020304" pitchFamily="18" charset="0"/>
                <a:cs typeface="Times New Roman" panose="02020603050405020304" pitchFamily="18" charset="0"/>
              </a:rPr>
              <a:t> In our daily lives, </a:t>
            </a:r>
            <a:r>
              <a:rPr lang="en-US" sz="1600" b="1" i="1" dirty="0">
                <a:solidFill>
                  <a:srgbClr val="740000"/>
                </a:solidFill>
                <a:latin typeface="Times New Roman" panose="02020603050405020304" pitchFamily="18" charset="0"/>
                <a:cs typeface="Times New Roman" panose="02020603050405020304" pitchFamily="18" charset="0"/>
              </a:rPr>
              <a:t>when a rare and limited opportunity occurs, are our knowledge, abilities and health remain fully prepared to seize the moment?  </a:t>
            </a:r>
            <a:endParaRPr lang="en-HK" sz="1600" b="1" i="1" dirty="0">
              <a:solidFill>
                <a:srgbClr val="74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7371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4C4E0-956C-FB50-F5A6-AC4117BE9514}"/>
              </a:ext>
            </a:extLst>
          </p:cNvPr>
          <p:cNvSpPr>
            <a:spLocks noGrp="1"/>
          </p:cNvSpPr>
          <p:nvPr>
            <p:ph type="title"/>
          </p:nvPr>
        </p:nvSpPr>
        <p:spPr>
          <a:xfrm>
            <a:off x="425302" y="233916"/>
            <a:ext cx="11302410" cy="520996"/>
          </a:xfrm>
          <a:solidFill>
            <a:srgbClr val="740000"/>
          </a:solidFill>
        </p:spPr>
        <p:txBody>
          <a:bodyPr>
            <a:normAutofit/>
          </a:bodyPr>
          <a:lstStyle/>
          <a:p>
            <a:r>
              <a:rPr lang="en-HK"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7. Never</a:t>
            </a:r>
            <a:r>
              <a:rPr lang="zh-TW" altLang="en-US"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altLang="zh-TW"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too</a:t>
            </a:r>
            <a:r>
              <a:rPr lang="zh-TW" altLang="en-US"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altLang="zh-TW"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late!</a:t>
            </a:r>
            <a:r>
              <a:rPr lang="zh-TW" altLang="en-US"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altLang="zh-TW"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Take</a:t>
            </a:r>
            <a:r>
              <a:rPr lang="zh-TW" altLang="en-US"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altLang="zh-TW"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failures</a:t>
            </a:r>
            <a:r>
              <a:rPr lang="zh-TW" altLang="en-US"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altLang="zh-TW"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a:t>
            </a:r>
            <a:r>
              <a:rPr lang="zh-TW" altLang="en-US"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HK" altLang="zh-TW"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granted!</a:t>
            </a:r>
            <a:endParaRPr lang="en-HK" sz="28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C5826DC-0721-7079-9B2B-5D74211FF48B}"/>
              </a:ext>
            </a:extLst>
          </p:cNvPr>
          <p:cNvPicPr>
            <a:picLocks noChangeAspect="1"/>
          </p:cNvPicPr>
          <p:nvPr/>
        </p:nvPicPr>
        <p:blipFill>
          <a:blip r:embed="rId2"/>
          <a:stretch>
            <a:fillRect/>
          </a:stretch>
        </p:blipFill>
        <p:spPr>
          <a:xfrm>
            <a:off x="350874" y="983512"/>
            <a:ext cx="11504427" cy="5587409"/>
          </a:xfrm>
          <a:prstGeom prst="rect">
            <a:avLst/>
          </a:prstGeom>
        </p:spPr>
      </p:pic>
    </p:spTree>
    <p:extLst>
      <p:ext uri="{BB962C8B-B14F-4D97-AF65-F5344CB8AC3E}">
        <p14:creationId xmlns:p14="http://schemas.microsoft.com/office/powerpoint/2010/main" val="23530647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9272</TotalTime>
  <Words>889</Words>
  <Application>Microsoft Office PowerPoint</Application>
  <PresentationFormat>Widescreen</PresentationFormat>
  <Paragraphs>50</Paragraphs>
  <Slides>13</Slides>
  <Notes>4</Notes>
  <HiddenSlides>0</HiddenSlides>
  <MMClips>8</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Office Theme</vt:lpstr>
      <vt:lpstr>Presentation</vt:lpstr>
      <vt:lpstr>Andrew Leung</vt:lpstr>
      <vt:lpstr>                                          Disclaimer </vt:lpstr>
      <vt:lpstr>  1. Life is Multifaceted and as Rich as you make it; but First Things First</vt:lpstr>
      <vt:lpstr>                2.  CRYSTALIZE, SIMPLIFY, PRIORITIZE, and EMPHATHIZE </vt:lpstr>
      <vt:lpstr>               3. Find your Passion. Follow your Dreams. Your Moment will come! </vt:lpstr>
      <vt:lpstr>     4.   Learn from the resilient adaptation of mountain goats</vt:lpstr>
      <vt:lpstr>               5. Build strong roots through weather-beaten hardship  </vt:lpstr>
      <vt:lpstr>   6. Lessons from Shackleton – Never give up! Be always fully prepared!</vt:lpstr>
      <vt:lpstr>                         7. Never too late! Take failures for granted!</vt:lpstr>
      <vt:lpstr>                                  8. Dance in the Rain </vt:lpstr>
      <vt:lpstr>                               9. Enjoy Nature’s abundance </vt:lpstr>
      <vt:lpstr>                             10. What Matters in the End</vt:lpstr>
      <vt:lpstr>      Andrew Leung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Andrew Leung</dc:title>
  <dc:creator>User</dc:creator>
  <cp:lastModifiedBy>Andrew K P Leung</cp:lastModifiedBy>
  <cp:revision>585</cp:revision>
  <cp:lastPrinted>2022-09-17T14:44:18Z</cp:lastPrinted>
  <dcterms:created xsi:type="dcterms:W3CDTF">2022-01-16T10:02:14Z</dcterms:created>
  <dcterms:modified xsi:type="dcterms:W3CDTF">2026-09-08T05:48:22Z</dcterms:modified>
</cp:coreProperties>
</file>